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56" r:id="rId4"/>
    <p:sldId id="257" r:id="rId5"/>
    <p:sldId id="258" r:id="rId6"/>
    <p:sldId id="259" r:id="rId7"/>
    <p:sldId id="260" r:id="rId8"/>
    <p:sldId id="261" r:id="rId9"/>
    <p:sldId id="262" r:id="rId10"/>
    <p:sldId id="263" r:id="rId11"/>
    <p:sldId id="264" r:id="rId12"/>
    <p:sldId id="265" r:id="rId13"/>
    <p:sldId id="276" r:id="rId14"/>
    <p:sldId id="277" r:id="rId15"/>
    <p:sldId id="278" r:id="rId16"/>
    <p:sldId id="268" r:id="rId17"/>
    <p:sldId id="269" r:id="rId18"/>
    <p:sldId id="281" r:id="rId19"/>
    <p:sldId id="282" r:id="rId20"/>
    <p:sldId id="273" r:id="rId21"/>
    <p:sldId id="274" r:id="rId22"/>
    <p:sldId id="275" r:id="rId23"/>
    <p:sldId id="279" r:id="rId24"/>
    <p:sldId id="280" r:id="rId25"/>
    <p:sldId id="283" r:id="rId26"/>
  </p:sldIdLst>
  <p:sldSz cx="13004800" cy="9753600"/>
  <p:notesSz cx="13004800" cy="97536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6F2159-C71A-E340-9107-F3521575C557}" v="310" dt="2018-09-18T17:37:42.14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51" d="100"/>
          <a:sy n="51" d="100"/>
        </p:scale>
        <p:origin x="112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718300" y="635000"/>
            <a:ext cx="5334000" cy="822960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1174299" y="710980"/>
            <a:ext cx="10656201" cy="386016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044651" y="6586729"/>
            <a:ext cx="10915497" cy="14782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chemeClr val="tx1"/>
                </a:solidFill>
                <a:latin typeface="Helvetica-Light"/>
                <a:cs typeface="Helvetica-Ligh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14400" y="533400"/>
            <a:ext cx="5410200" cy="4064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952500" y="546100"/>
            <a:ext cx="5334000" cy="3987800"/>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000" b="0" i="0">
                <a:solidFill>
                  <a:schemeClr val="tx1"/>
                </a:solidFill>
                <a:latin typeface="Helvetica-Light"/>
                <a:cs typeface="Helvetica-Light"/>
              </a:defRPr>
            </a:lvl1pPr>
          </a:lstStyle>
          <a:p>
            <a:endParaRPr/>
          </a:p>
        </p:txBody>
      </p:sp>
      <p:sp>
        <p:nvSpPr>
          <p:cNvPr id="3" name="Holder 3"/>
          <p:cNvSpPr>
            <a:spLocks noGrp="1"/>
          </p:cNvSpPr>
          <p:nvPr>
            <p:ph sz="half" idx="2"/>
          </p:nvPr>
        </p:nvSpPr>
        <p:spPr>
          <a:xfrm>
            <a:off x="650240" y="2243328"/>
            <a:ext cx="5657088" cy="643737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97472" y="2243328"/>
            <a:ext cx="5657088" cy="643737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chemeClr val="tx1"/>
                </a:solidFill>
                <a:latin typeface="Helvetica-Light"/>
                <a:cs typeface="Helvetica-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86A39F-1873-BB4D-9A04-9C12BE0465AB}"/>
              </a:ext>
            </a:extLst>
          </p:cNvPr>
          <p:cNvSpPr>
            <a:spLocks noGrp="1"/>
          </p:cNvSpPr>
          <p:nvPr>
            <p:ph type="title"/>
          </p:nvPr>
        </p:nvSpPr>
        <p:spPr>
          <a:xfrm>
            <a:off x="912749" y="1012447"/>
            <a:ext cx="11179301" cy="923330"/>
          </a:xfrm>
        </p:spPr>
        <p:txBody>
          <a:bodyPr/>
          <a:lstStyle/>
          <a:p>
            <a:r>
              <a:rPr lang="fr-FR"/>
              <a:t>Modifiez le style du titre</a:t>
            </a:r>
          </a:p>
        </p:txBody>
      </p:sp>
      <p:sp>
        <p:nvSpPr>
          <p:cNvPr id="3" name="Espace réservé de la date 2">
            <a:extLst>
              <a:ext uri="{FF2B5EF4-FFF2-40B4-BE49-F238E27FC236}">
                <a16:creationId xmlns:a16="http://schemas.microsoft.com/office/drawing/2014/main" id="{948E1C16-758D-1040-9643-B26DBDEFBFF1}"/>
              </a:ext>
            </a:extLst>
          </p:cNvPr>
          <p:cNvSpPr>
            <a:spLocks noGrp="1"/>
          </p:cNvSpPr>
          <p:nvPr>
            <p:ph type="dt" sz="half" idx="10"/>
          </p:nvPr>
        </p:nvSpPr>
        <p:spPr>
          <a:xfrm>
            <a:off x="650240" y="9070848"/>
            <a:ext cx="2991104" cy="276999"/>
          </a:xfrm>
        </p:spPr>
        <p:txBody>
          <a:bodyPr/>
          <a:lstStyle/>
          <a:p>
            <a:fld id="{BBAB26C8-6B94-B345-8CC0-D97A8627317D}" type="datetimeFigureOut">
              <a:rPr lang="fr-FR" smtClean="0"/>
              <a:t>04/12/2020</a:t>
            </a:fld>
            <a:endParaRPr lang="fr-FR"/>
          </a:p>
        </p:txBody>
      </p:sp>
      <p:sp>
        <p:nvSpPr>
          <p:cNvPr id="4" name="Espace réservé du pied de page 3">
            <a:extLst>
              <a:ext uri="{FF2B5EF4-FFF2-40B4-BE49-F238E27FC236}">
                <a16:creationId xmlns:a16="http://schemas.microsoft.com/office/drawing/2014/main" id="{52A6508B-B2E2-3247-8886-585564D98740}"/>
              </a:ext>
            </a:extLst>
          </p:cNvPr>
          <p:cNvSpPr>
            <a:spLocks noGrp="1"/>
          </p:cNvSpPr>
          <p:nvPr>
            <p:ph type="ftr" sz="quarter" idx="11"/>
          </p:nvPr>
        </p:nvSpPr>
        <p:spPr>
          <a:xfrm>
            <a:off x="4421632" y="9070848"/>
            <a:ext cx="4161536" cy="276999"/>
          </a:xfrm>
        </p:spPr>
        <p:txBody>
          <a:bodyPr/>
          <a:lstStyle/>
          <a:p>
            <a:endParaRPr lang="fr-FR"/>
          </a:p>
        </p:txBody>
      </p:sp>
      <p:sp>
        <p:nvSpPr>
          <p:cNvPr id="5" name="Espace réservé du numéro de diapositive 4">
            <a:extLst>
              <a:ext uri="{FF2B5EF4-FFF2-40B4-BE49-F238E27FC236}">
                <a16:creationId xmlns:a16="http://schemas.microsoft.com/office/drawing/2014/main" id="{2B02580F-7AF3-394A-87F8-A1A9B773ECD2}"/>
              </a:ext>
            </a:extLst>
          </p:cNvPr>
          <p:cNvSpPr>
            <a:spLocks noGrp="1"/>
          </p:cNvSpPr>
          <p:nvPr>
            <p:ph type="sldNum" sz="quarter" idx="12"/>
          </p:nvPr>
        </p:nvSpPr>
        <p:spPr>
          <a:xfrm>
            <a:off x="9363456" y="9070848"/>
            <a:ext cx="2991104" cy="276999"/>
          </a:xfrm>
        </p:spPr>
        <p:txBody>
          <a:bodyPr/>
          <a:lstStyle/>
          <a:p>
            <a:fld id="{0581E60A-D1CB-2345-9792-538E224B9375}" type="slidenum">
              <a:rPr lang="fr-FR" smtClean="0"/>
              <a:t>‹N°›</a:t>
            </a:fld>
            <a:endParaRPr lang="fr-FR"/>
          </a:p>
        </p:txBody>
      </p:sp>
    </p:spTree>
    <p:extLst>
      <p:ext uri="{BB962C8B-B14F-4D97-AF65-F5344CB8AC3E}">
        <p14:creationId xmlns:p14="http://schemas.microsoft.com/office/powerpoint/2010/main" val="11288977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2749" y="1012447"/>
            <a:ext cx="11179301" cy="2768600"/>
          </a:xfrm>
          <a:prstGeom prst="rect">
            <a:avLst/>
          </a:prstGeom>
        </p:spPr>
        <p:txBody>
          <a:bodyPr wrap="square" lIns="0" tIns="0" rIns="0" bIns="0">
            <a:spAutoFit/>
          </a:bodyPr>
          <a:lstStyle>
            <a:lvl1pPr>
              <a:defRPr sz="6000" b="0" i="0">
                <a:solidFill>
                  <a:schemeClr val="tx1"/>
                </a:solidFill>
                <a:latin typeface="Helvetica-Light"/>
                <a:cs typeface="Helvetica-Light"/>
              </a:defRPr>
            </a:lvl1pPr>
          </a:lstStyle>
          <a:p>
            <a:endParaRPr/>
          </a:p>
        </p:txBody>
      </p:sp>
      <p:sp>
        <p:nvSpPr>
          <p:cNvPr id="3" name="Holder 3"/>
          <p:cNvSpPr>
            <a:spLocks noGrp="1"/>
          </p:cNvSpPr>
          <p:nvPr>
            <p:ph type="body" idx="1"/>
          </p:nvPr>
        </p:nvSpPr>
        <p:spPr>
          <a:xfrm>
            <a:off x="650240" y="2243328"/>
            <a:ext cx="11704320" cy="643737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421632" y="9070848"/>
            <a:ext cx="4161536" cy="4876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50240" y="9070848"/>
            <a:ext cx="2991104" cy="4876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12/4/2020</a:t>
            </a:fld>
            <a:endParaRPr lang="en-US"/>
          </a:p>
        </p:txBody>
      </p:sp>
      <p:sp>
        <p:nvSpPr>
          <p:cNvPr id="6" name="Holder 6"/>
          <p:cNvSpPr>
            <a:spLocks noGrp="1"/>
          </p:cNvSpPr>
          <p:nvPr>
            <p:ph type="sldNum" sz="quarter" idx="7"/>
          </p:nvPr>
        </p:nvSpPr>
        <p:spPr>
          <a:xfrm>
            <a:off x="9363456" y="9070848"/>
            <a:ext cx="2991104" cy="4876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jpg"/><Relationship Id="rId1" Type="http://schemas.openxmlformats.org/officeDocument/2006/relationships/slideLayout" Target="../slideLayouts/slideLayout5.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jp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jp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7A6BF8-919E-6E46-9B9F-C620D903E3FD}"/>
              </a:ext>
            </a:extLst>
          </p:cNvPr>
          <p:cNvSpPr>
            <a:spLocks noGrp="1"/>
          </p:cNvSpPr>
          <p:nvPr>
            <p:ph type="title"/>
          </p:nvPr>
        </p:nvSpPr>
        <p:spPr>
          <a:xfrm>
            <a:off x="894080" y="1608667"/>
            <a:ext cx="11216640" cy="5485916"/>
          </a:xfrm>
        </p:spPr>
        <p:txBody>
          <a:bodyPr>
            <a:normAutofit/>
          </a:bodyPr>
          <a:lstStyle/>
          <a:p>
            <a:pPr algn="ctr"/>
            <a:r>
              <a:rPr lang="fr-FR" b="1" dirty="0"/>
              <a:t>Comment réaliser une planche de projet ?</a:t>
            </a:r>
          </a:p>
        </p:txBody>
      </p:sp>
    </p:spTree>
    <p:extLst>
      <p:ext uri="{BB962C8B-B14F-4D97-AF65-F5344CB8AC3E}">
        <p14:creationId xmlns:p14="http://schemas.microsoft.com/office/powerpoint/2010/main" val="1451784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718300" y="635000"/>
            <a:ext cx="5334000" cy="8229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52500" y="355004"/>
            <a:ext cx="5334000" cy="842772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489700" y="8915400"/>
            <a:ext cx="5588000" cy="711200"/>
          </a:xfrm>
          <a:custGeom>
            <a:avLst/>
            <a:gdLst/>
            <a:ahLst/>
            <a:cxnLst/>
            <a:rect l="l" t="t" r="r" b="b"/>
            <a:pathLst>
              <a:path w="5588000" h="711200">
                <a:moveTo>
                  <a:pt x="0" y="0"/>
                </a:moveTo>
                <a:lnTo>
                  <a:pt x="5588000" y="0"/>
                </a:lnTo>
                <a:lnTo>
                  <a:pt x="5588000" y="711200"/>
                </a:lnTo>
                <a:lnTo>
                  <a:pt x="0" y="711200"/>
                </a:lnTo>
                <a:lnTo>
                  <a:pt x="0" y="0"/>
                </a:lnTo>
                <a:close/>
              </a:path>
            </a:pathLst>
          </a:custGeom>
          <a:solidFill>
            <a:srgbClr val="878B8F"/>
          </a:solidFill>
        </p:spPr>
        <p:txBody>
          <a:bodyPr wrap="square" lIns="0" tIns="0" rIns="0" bIns="0" rtlCol="0"/>
          <a:lstStyle/>
          <a:p>
            <a:endParaRPr/>
          </a:p>
        </p:txBody>
      </p:sp>
      <p:sp>
        <p:nvSpPr>
          <p:cNvPr id="5" name="object 5"/>
          <p:cNvSpPr txBox="1"/>
          <p:nvPr/>
        </p:nvSpPr>
        <p:spPr>
          <a:xfrm>
            <a:off x="6530340" y="8945884"/>
            <a:ext cx="5506720" cy="635000"/>
          </a:xfrm>
          <a:prstGeom prst="rect">
            <a:avLst/>
          </a:prstGeom>
        </p:spPr>
        <p:txBody>
          <a:bodyPr vert="horz" wrap="square" lIns="0" tIns="12700" rIns="0" bIns="0" rtlCol="0">
            <a:spAutoFit/>
          </a:bodyPr>
          <a:lstStyle/>
          <a:p>
            <a:pPr marL="71120" algn="ctr">
              <a:lnSpc>
                <a:spcPct val="100000"/>
              </a:lnSpc>
              <a:spcBef>
                <a:spcPts val="100"/>
              </a:spcBef>
            </a:pPr>
            <a:r>
              <a:rPr sz="2000" b="1" u="sng" spc="-10" dirty="0">
                <a:solidFill>
                  <a:srgbClr val="FFFFFF"/>
                </a:solidFill>
                <a:uFill>
                  <a:solidFill>
                    <a:srgbClr val="FFFFFF"/>
                  </a:solidFill>
                </a:uFill>
                <a:latin typeface="Helvetica"/>
                <a:cs typeface="Helvetica"/>
              </a:rPr>
              <a:t>Wrapped </a:t>
            </a:r>
            <a:r>
              <a:rPr sz="2000" b="1" u="sng" spc="-20" dirty="0">
                <a:solidFill>
                  <a:srgbClr val="FFFFFF"/>
                </a:solidFill>
                <a:uFill>
                  <a:solidFill>
                    <a:srgbClr val="FFFFFF"/>
                  </a:solidFill>
                </a:uFill>
                <a:latin typeface="Helvetica"/>
                <a:cs typeface="Helvetica"/>
              </a:rPr>
              <a:t>Walk</a:t>
            </a:r>
            <a:r>
              <a:rPr sz="2000" b="1" u="sng" spc="0" dirty="0">
                <a:solidFill>
                  <a:srgbClr val="FFFFFF"/>
                </a:solidFill>
                <a:uFill>
                  <a:solidFill>
                    <a:srgbClr val="FFFFFF"/>
                  </a:solidFill>
                </a:uFill>
                <a:latin typeface="Helvetica"/>
                <a:cs typeface="Helvetica"/>
              </a:rPr>
              <a:t> </a:t>
            </a:r>
            <a:r>
              <a:rPr sz="2000" b="1" u="sng" spc="-40" dirty="0">
                <a:solidFill>
                  <a:srgbClr val="FFFFFF"/>
                </a:solidFill>
                <a:uFill>
                  <a:solidFill>
                    <a:srgbClr val="FFFFFF"/>
                  </a:solidFill>
                </a:uFill>
                <a:latin typeface="Helvetica"/>
                <a:cs typeface="Helvetica"/>
              </a:rPr>
              <a:t>Ways</a:t>
            </a:r>
            <a:r>
              <a:rPr sz="2000" b="1" spc="-40" dirty="0">
                <a:solidFill>
                  <a:srgbClr val="FFFFFF"/>
                </a:solidFill>
                <a:latin typeface="Helvetica"/>
                <a:cs typeface="Helvetica"/>
              </a:rPr>
              <a:t>!</a:t>
            </a:r>
            <a:endParaRPr sz="2000">
              <a:latin typeface="Helvetica"/>
              <a:cs typeface="Helvetica"/>
            </a:endParaRPr>
          </a:p>
          <a:p>
            <a:pPr algn="ctr">
              <a:lnSpc>
                <a:spcPct val="100000"/>
              </a:lnSpc>
            </a:pPr>
            <a:r>
              <a:rPr sz="2000" dirty="0">
                <a:solidFill>
                  <a:srgbClr val="FFFFFF"/>
                </a:solidFill>
                <a:latin typeface="Helvetica-Light"/>
                <a:cs typeface="Helvetica-Light"/>
              </a:rPr>
              <a:t>Missouri, Kansas </a:t>
            </a:r>
            <a:r>
              <a:rPr sz="2000" spc="-40" dirty="0">
                <a:solidFill>
                  <a:srgbClr val="FFFFFF"/>
                </a:solidFill>
                <a:latin typeface="Helvetica-Light"/>
                <a:cs typeface="Helvetica-Light"/>
              </a:rPr>
              <a:t>City, </a:t>
            </a:r>
            <a:r>
              <a:rPr sz="2000" dirty="0">
                <a:solidFill>
                  <a:srgbClr val="FFFFFF"/>
                </a:solidFill>
                <a:latin typeface="Helvetica-Light"/>
                <a:cs typeface="Helvetica-Light"/>
              </a:rPr>
              <a:t>USA, Chemins </a:t>
            </a:r>
            <a:r>
              <a:rPr sz="2000" spc="-5" dirty="0">
                <a:solidFill>
                  <a:srgbClr val="FFFFFF"/>
                </a:solidFill>
                <a:latin typeface="Helvetica-Light"/>
                <a:cs typeface="Helvetica-Light"/>
              </a:rPr>
              <a:t>recouverts</a:t>
            </a:r>
            <a:endParaRPr sz="2000">
              <a:latin typeface="Helvetica-Light"/>
              <a:cs typeface="Helvetica-Light"/>
            </a:endParaRPr>
          </a:p>
        </p:txBody>
      </p:sp>
      <p:sp>
        <p:nvSpPr>
          <p:cNvPr id="6" name="object 6"/>
          <p:cNvSpPr/>
          <p:nvPr/>
        </p:nvSpPr>
        <p:spPr>
          <a:xfrm>
            <a:off x="3410996" y="3241456"/>
            <a:ext cx="1364688" cy="13462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718300" y="635000"/>
            <a:ext cx="5334000" cy="8229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70983" y="2429332"/>
            <a:ext cx="5497032" cy="464093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327900" y="8915400"/>
            <a:ext cx="3911600" cy="711200"/>
          </a:xfrm>
          <a:custGeom>
            <a:avLst/>
            <a:gdLst/>
            <a:ahLst/>
            <a:cxnLst/>
            <a:rect l="l" t="t" r="r" b="b"/>
            <a:pathLst>
              <a:path w="3911600" h="711200">
                <a:moveTo>
                  <a:pt x="0" y="0"/>
                </a:moveTo>
                <a:lnTo>
                  <a:pt x="3911600" y="0"/>
                </a:lnTo>
                <a:lnTo>
                  <a:pt x="3911600" y="711200"/>
                </a:lnTo>
                <a:lnTo>
                  <a:pt x="0" y="711200"/>
                </a:lnTo>
                <a:lnTo>
                  <a:pt x="0" y="0"/>
                </a:lnTo>
                <a:close/>
              </a:path>
            </a:pathLst>
          </a:custGeom>
          <a:solidFill>
            <a:srgbClr val="878B8F"/>
          </a:solidFill>
        </p:spPr>
        <p:txBody>
          <a:bodyPr wrap="square" lIns="0" tIns="0" rIns="0" bIns="0" rtlCol="0"/>
          <a:lstStyle/>
          <a:p>
            <a:endParaRPr/>
          </a:p>
        </p:txBody>
      </p:sp>
      <p:sp>
        <p:nvSpPr>
          <p:cNvPr id="5" name="object 5"/>
          <p:cNvSpPr txBox="1"/>
          <p:nvPr/>
        </p:nvSpPr>
        <p:spPr>
          <a:xfrm>
            <a:off x="7369682" y="8945884"/>
            <a:ext cx="3828415" cy="635000"/>
          </a:xfrm>
          <a:prstGeom prst="rect">
            <a:avLst/>
          </a:prstGeom>
        </p:spPr>
        <p:txBody>
          <a:bodyPr vert="horz" wrap="square" lIns="0" tIns="12700" rIns="0" bIns="0" rtlCol="0">
            <a:spAutoFit/>
          </a:bodyPr>
          <a:lstStyle/>
          <a:p>
            <a:pPr marL="70485" algn="ctr">
              <a:lnSpc>
                <a:spcPct val="100000"/>
              </a:lnSpc>
              <a:spcBef>
                <a:spcPts val="100"/>
              </a:spcBef>
            </a:pPr>
            <a:r>
              <a:rPr sz="2000" b="1" u="sng" dirty="0">
                <a:solidFill>
                  <a:srgbClr val="FFFFFF"/>
                </a:solidFill>
                <a:uFill>
                  <a:solidFill>
                    <a:srgbClr val="FFFFFF"/>
                  </a:solidFill>
                </a:uFill>
                <a:latin typeface="Helvetica"/>
                <a:cs typeface="Helvetica"/>
              </a:rPr>
              <a:t>Surrounded</a:t>
            </a:r>
            <a:r>
              <a:rPr sz="2000" b="1" u="sng" spc="-10" dirty="0">
                <a:solidFill>
                  <a:srgbClr val="FFFFFF"/>
                </a:solidFill>
                <a:uFill>
                  <a:solidFill>
                    <a:srgbClr val="FFFFFF"/>
                  </a:solidFill>
                </a:uFill>
                <a:latin typeface="Helvetica"/>
                <a:cs typeface="Helvetica"/>
              </a:rPr>
              <a:t> </a:t>
            </a:r>
            <a:r>
              <a:rPr sz="2000" b="1" u="sng" spc="-15" dirty="0">
                <a:solidFill>
                  <a:srgbClr val="FFFFFF"/>
                </a:solidFill>
                <a:uFill>
                  <a:solidFill>
                    <a:srgbClr val="FFFFFF"/>
                  </a:solidFill>
                </a:uFill>
                <a:latin typeface="Helvetica"/>
                <a:cs typeface="Helvetica"/>
              </a:rPr>
              <a:t>Islands</a:t>
            </a:r>
            <a:r>
              <a:rPr sz="2000" b="1" spc="-15" dirty="0">
                <a:solidFill>
                  <a:srgbClr val="FFFFFF"/>
                </a:solidFill>
                <a:latin typeface="Helvetica"/>
                <a:cs typeface="Helvetica"/>
              </a:rPr>
              <a:t>!</a:t>
            </a:r>
            <a:endParaRPr sz="2000">
              <a:latin typeface="Helvetica"/>
              <a:cs typeface="Helvetica"/>
            </a:endParaRPr>
          </a:p>
          <a:p>
            <a:pPr algn="ctr">
              <a:lnSpc>
                <a:spcPct val="100000"/>
              </a:lnSpc>
            </a:pPr>
            <a:r>
              <a:rPr sz="2000" dirty="0">
                <a:solidFill>
                  <a:srgbClr val="FFFFFF"/>
                </a:solidFill>
                <a:latin typeface="Helvetica-Light"/>
                <a:cs typeface="Helvetica-Light"/>
              </a:rPr>
              <a:t>îles </a:t>
            </a:r>
            <a:r>
              <a:rPr sz="2000" spc="-5" dirty="0">
                <a:solidFill>
                  <a:srgbClr val="FFFFFF"/>
                </a:solidFill>
                <a:latin typeface="Helvetica-Light"/>
                <a:cs typeface="Helvetica-Light"/>
              </a:rPr>
              <a:t>entourées </a:t>
            </a:r>
            <a:r>
              <a:rPr sz="2000" dirty="0">
                <a:solidFill>
                  <a:srgbClr val="FFFFFF"/>
                </a:solidFill>
                <a:latin typeface="Helvetica-Light"/>
                <a:cs typeface="Helvetica-Light"/>
              </a:rPr>
              <a:t>de tissu </a:t>
            </a:r>
            <a:r>
              <a:rPr sz="2000" spc="-10" dirty="0">
                <a:solidFill>
                  <a:srgbClr val="FFFFFF"/>
                </a:solidFill>
                <a:latin typeface="Helvetica-Light"/>
                <a:cs typeface="Helvetica-Light"/>
              </a:rPr>
              <a:t>rose,</a:t>
            </a:r>
            <a:r>
              <a:rPr sz="2000" spc="-80" dirty="0">
                <a:solidFill>
                  <a:srgbClr val="FFFFFF"/>
                </a:solidFill>
                <a:latin typeface="Helvetica-Light"/>
                <a:cs typeface="Helvetica-Light"/>
              </a:rPr>
              <a:t> </a:t>
            </a:r>
            <a:r>
              <a:rPr sz="2000" dirty="0">
                <a:solidFill>
                  <a:srgbClr val="FFFFFF"/>
                </a:solidFill>
                <a:latin typeface="Helvetica-Light"/>
                <a:cs typeface="Helvetica-Light"/>
              </a:rPr>
              <a:t>1983</a:t>
            </a:r>
            <a:endParaRPr sz="2000">
              <a:latin typeface="Helvetica-Light"/>
              <a:cs typeface="Helvetica-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718300" y="635000"/>
            <a:ext cx="5334000" cy="8229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166100" y="8915400"/>
            <a:ext cx="2235200" cy="711200"/>
          </a:xfrm>
          <a:custGeom>
            <a:avLst/>
            <a:gdLst/>
            <a:ahLst/>
            <a:cxnLst/>
            <a:rect l="l" t="t" r="r" b="b"/>
            <a:pathLst>
              <a:path w="2235200" h="711200">
                <a:moveTo>
                  <a:pt x="0" y="0"/>
                </a:moveTo>
                <a:lnTo>
                  <a:pt x="2235200" y="0"/>
                </a:lnTo>
                <a:lnTo>
                  <a:pt x="2235200" y="711200"/>
                </a:lnTo>
                <a:lnTo>
                  <a:pt x="0" y="711200"/>
                </a:lnTo>
                <a:lnTo>
                  <a:pt x="0" y="0"/>
                </a:lnTo>
                <a:close/>
              </a:path>
            </a:pathLst>
          </a:custGeom>
          <a:solidFill>
            <a:srgbClr val="878B8F"/>
          </a:solidFill>
        </p:spPr>
        <p:txBody>
          <a:bodyPr wrap="square" lIns="0" tIns="0" rIns="0" bIns="0" rtlCol="0"/>
          <a:lstStyle/>
          <a:p>
            <a:endParaRPr/>
          </a:p>
        </p:txBody>
      </p:sp>
      <p:sp>
        <p:nvSpPr>
          <p:cNvPr id="4" name="object 4"/>
          <p:cNvSpPr txBox="1"/>
          <p:nvPr/>
        </p:nvSpPr>
        <p:spPr>
          <a:xfrm>
            <a:off x="8283153" y="8945884"/>
            <a:ext cx="2142490" cy="635000"/>
          </a:xfrm>
          <a:prstGeom prst="rect">
            <a:avLst/>
          </a:prstGeom>
        </p:spPr>
        <p:txBody>
          <a:bodyPr vert="horz" wrap="square" lIns="0" tIns="12700" rIns="0" bIns="0" rtlCol="0">
            <a:spAutoFit/>
          </a:bodyPr>
          <a:lstStyle/>
          <a:p>
            <a:pPr marL="12700">
              <a:lnSpc>
                <a:spcPct val="100000"/>
              </a:lnSpc>
              <a:spcBef>
                <a:spcPts val="100"/>
              </a:spcBef>
            </a:pPr>
            <a:r>
              <a:rPr sz="2000" b="1" u="sng" spc="-5" dirty="0">
                <a:solidFill>
                  <a:srgbClr val="FFFFFF"/>
                </a:solidFill>
                <a:uFill>
                  <a:solidFill>
                    <a:srgbClr val="FFFFFF"/>
                  </a:solidFill>
                </a:uFill>
                <a:latin typeface="Helvetica"/>
                <a:cs typeface="Helvetica"/>
              </a:rPr>
              <a:t>Running </a:t>
            </a:r>
            <a:r>
              <a:rPr sz="2000" b="1" u="sng" dirty="0">
                <a:solidFill>
                  <a:srgbClr val="FFFFFF"/>
                </a:solidFill>
                <a:uFill>
                  <a:solidFill>
                    <a:srgbClr val="FFFFFF"/>
                  </a:solidFill>
                </a:uFill>
                <a:latin typeface="Helvetica"/>
                <a:cs typeface="Helvetica"/>
              </a:rPr>
              <a:t>Fences</a:t>
            </a:r>
            <a:r>
              <a:rPr sz="2000" b="1" u="sng" spc="-85" dirty="0">
                <a:solidFill>
                  <a:srgbClr val="FFFFFF"/>
                </a:solidFill>
                <a:uFill>
                  <a:solidFill>
                    <a:srgbClr val="FFFFFF"/>
                  </a:solidFill>
                </a:uFill>
                <a:latin typeface="Helvetica"/>
                <a:cs typeface="Helvetica"/>
              </a:rPr>
              <a:t> </a:t>
            </a:r>
            <a:r>
              <a:rPr sz="2000" b="1" spc="-114" dirty="0">
                <a:solidFill>
                  <a:srgbClr val="FFFFFF"/>
                </a:solidFill>
                <a:latin typeface="Helvetica"/>
                <a:cs typeface="Helvetica"/>
              </a:rPr>
              <a:t>!</a:t>
            </a:r>
            <a:endParaRPr sz="2000">
              <a:latin typeface="Helvetica"/>
              <a:cs typeface="Helvetica"/>
            </a:endParaRPr>
          </a:p>
          <a:p>
            <a:pPr marL="461645">
              <a:lnSpc>
                <a:spcPct val="100000"/>
              </a:lnSpc>
            </a:pPr>
            <a:r>
              <a:rPr sz="2000" dirty="0">
                <a:solidFill>
                  <a:srgbClr val="FFFFFF"/>
                </a:solidFill>
                <a:latin typeface="Helvetica-Light"/>
                <a:cs typeface="Helvetica-Light"/>
              </a:rPr>
              <a:t>Californie</a:t>
            </a:r>
            <a:endParaRPr sz="2000">
              <a:latin typeface="Helvetica-Light"/>
              <a:cs typeface="Helvetica-Light"/>
            </a:endParaRPr>
          </a:p>
        </p:txBody>
      </p:sp>
      <p:sp>
        <p:nvSpPr>
          <p:cNvPr id="5" name="object 5"/>
          <p:cNvSpPr/>
          <p:nvPr/>
        </p:nvSpPr>
        <p:spPr>
          <a:xfrm>
            <a:off x="294854" y="2366006"/>
            <a:ext cx="6031284" cy="476758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B4797D-5487-4447-B4B5-0A129547D7AA}"/>
              </a:ext>
            </a:extLst>
          </p:cNvPr>
          <p:cNvSpPr>
            <a:spLocks noChangeArrowheads="1"/>
          </p:cNvSpPr>
          <p:nvPr/>
        </p:nvSpPr>
        <p:spPr bwMode="auto">
          <a:xfrm>
            <a:off x="7264400" y="3214301"/>
            <a:ext cx="54102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  </a:t>
            </a:r>
            <a:br>
              <a:rPr kumimoji="0" lang="fr-FR" altLang="fr-FR" sz="43700" b="0" i="0" u="none" strike="noStrike" cap="none" normalizeH="0" baseline="0" dirty="0">
                <a:ln>
                  <a:noFill/>
                </a:ln>
                <a:solidFill>
                  <a:schemeClr val="tx1"/>
                </a:solidFill>
                <a:effectLst/>
                <a:latin typeface="Arial" panose="020B0604020202020204" pitchFamily="34" charset="0"/>
              </a:rPr>
            </a:br>
            <a:br>
              <a:rPr kumimoji="0" lang="fr-FR" altLang="fr-FR" sz="1800" b="0" i="0" u="none" strike="noStrike" cap="none" normalizeH="0" baseline="0" dirty="0">
                <a:ln>
                  <a:noFill/>
                </a:ln>
                <a:solidFill>
                  <a:schemeClr val="tx1"/>
                </a:solidFill>
                <a:effectLst/>
                <a:latin typeface="Arial" panose="020B0604020202020204" pitchFamily="34" charset="0"/>
              </a:rPr>
            </a:br>
            <a:r>
              <a:rPr kumimoji="0" lang="fr-FR" altLang="fr-FR" sz="1800" b="0" i="0" u="none" strike="noStrike" cap="none" normalizeH="0" baseline="0" dirty="0">
                <a:ln>
                  <a:noFill/>
                </a:ln>
                <a:solidFill>
                  <a:schemeClr val="tx1"/>
                </a:solidFill>
                <a:effectLst/>
                <a:latin typeface="Arial" panose="020B0604020202020204" pitchFamily="34" charset="0"/>
              </a:rPr>
              <a:t>«J’imaginais un dispositif vidéo, pour une exposition prochaine, un système d’illusion visuelle qui donnerait au visiteur l’impression de recevoir le contenu d’une poubelle sur la tête.»</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b="1" dirty="0">
                <a:latin typeface="Arial" panose="020B0604020202020204" pitchFamily="34" charset="0"/>
              </a:rPr>
              <a:t>Pierrick </a:t>
            </a:r>
            <a:r>
              <a:rPr lang="fr-FR" altLang="fr-FR" b="1" dirty="0" err="1">
                <a:latin typeface="Arial" panose="020B0604020202020204" pitchFamily="34" charset="0"/>
              </a:rPr>
              <a:t>Sorin</a:t>
            </a:r>
            <a:endParaRPr kumimoji="0" lang="fr-FR" altLang="fr-FR" sz="1800" b="1" i="0" u="none" strike="noStrike" cap="none" normalizeH="0" baseline="0" dirty="0">
              <a:ln>
                <a:noFill/>
              </a:ln>
              <a:solidFill>
                <a:schemeClr val="tx1"/>
              </a:solidFill>
              <a:effectLst/>
              <a:latin typeface="Arial" panose="020B0604020202020204" pitchFamily="34" charset="0"/>
            </a:endParaRPr>
          </a:p>
        </p:txBody>
      </p:sp>
      <p:pic>
        <p:nvPicPr>
          <p:cNvPr id="3074" name="Picture 2" descr="http://www.kostar.fr/le_moi_dernier_pierrick_sorin/sorin_icono/8/croquis-poubelle.jpg">
            <a:extLst>
              <a:ext uri="{FF2B5EF4-FFF2-40B4-BE49-F238E27FC236}">
                <a16:creationId xmlns:a16="http://schemas.microsoft.com/office/drawing/2014/main" id="{51E36466-8BD6-624E-A00B-8EF397078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32" y="71203"/>
            <a:ext cx="7076768" cy="967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213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kostar.fr/le_moi_dernier_pierrick_sorin/sorin_icono/s_1_4.jpg">
            <a:extLst>
              <a:ext uri="{FF2B5EF4-FFF2-40B4-BE49-F238E27FC236}">
                <a16:creationId xmlns:a16="http://schemas.microsoft.com/office/drawing/2014/main" id="{5A772808-A731-704C-A422-A8E2390EF3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599" y="67436"/>
            <a:ext cx="8825661" cy="9686164"/>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202C7ABE-327F-9443-9199-7682BD12D894}"/>
              </a:ext>
            </a:extLst>
          </p:cNvPr>
          <p:cNvSpPr txBox="1"/>
          <p:nvPr/>
        </p:nvSpPr>
        <p:spPr>
          <a:xfrm>
            <a:off x="9779000" y="3124200"/>
            <a:ext cx="1752600" cy="923330"/>
          </a:xfrm>
          <a:prstGeom prst="rect">
            <a:avLst/>
          </a:prstGeom>
          <a:noFill/>
        </p:spPr>
        <p:txBody>
          <a:bodyPr wrap="square" rtlCol="0">
            <a:spAutoFit/>
          </a:bodyPr>
          <a:lstStyle/>
          <a:p>
            <a:r>
              <a:rPr lang="fr-FR" dirty="0"/>
              <a:t>Comte sur brûleur</a:t>
            </a:r>
          </a:p>
          <a:p>
            <a:r>
              <a:rPr lang="fr-FR" dirty="0"/>
              <a:t>de </a:t>
            </a:r>
            <a:r>
              <a:rPr lang="fr-FR" b="1" dirty="0"/>
              <a:t>Pierrick </a:t>
            </a:r>
            <a:r>
              <a:rPr lang="fr-FR" b="1" dirty="0" err="1"/>
              <a:t>Sorin</a:t>
            </a:r>
            <a:endParaRPr lang="fr-FR" b="1" dirty="0"/>
          </a:p>
        </p:txBody>
      </p:sp>
    </p:spTree>
    <p:extLst>
      <p:ext uri="{BB962C8B-B14F-4D97-AF65-F5344CB8AC3E}">
        <p14:creationId xmlns:p14="http://schemas.microsoft.com/office/powerpoint/2010/main" val="98107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esentcontinuouspast">
            <a:extLst>
              <a:ext uri="{FF2B5EF4-FFF2-40B4-BE49-F238E27FC236}">
                <a16:creationId xmlns:a16="http://schemas.microsoft.com/office/drawing/2014/main" id="{0ECC2A20-94E6-1B44-BDB2-3EDFD79173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476865"/>
            <a:ext cx="12395200" cy="92964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2079558C-A96B-544E-8406-F67B94317A02}"/>
              </a:ext>
            </a:extLst>
          </p:cNvPr>
          <p:cNvSpPr txBox="1"/>
          <p:nvPr/>
        </p:nvSpPr>
        <p:spPr>
          <a:xfrm>
            <a:off x="330200" y="276810"/>
            <a:ext cx="8382000" cy="400110"/>
          </a:xfrm>
          <a:prstGeom prst="rect">
            <a:avLst/>
          </a:prstGeom>
          <a:noFill/>
        </p:spPr>
        <p:txBody>
          <a:bodyPr wrap="square" rtlCol="0">
            <a:spAutoFit/>
          </a:bodyPr>
          <a:lstStyle/>
          <a:p>
            <a:r>
              <a:rPr lang="fr-FR" sz="2000" b="1" dirty="0"/>
              <a:t>Croquis d’une installation de Dan Graham, </a:t>
            </a:r>
            <a:r>
              <a:rPr lang="fr-FR" sz="2000" u="sng" dirty="0" err="1"/>
              <a:t>Present</a:t>
            </a:r>
            <a:r>
              <a:rPr lang="fr-FR" sz="2000" u="sng" dirty="0"/>
              <a:t>, </a:t>
            </a:r>
            <a:r>
              <a:rPr lang="fr-FR" sz="2000" u="sng" dirty="0" err="1"/>
              <a:t>continuous</a:t>
            </a:r>
            <a:r>
              <a:rPr lang="fr-FR" sz="2000" u="sng" dirty="0"/>
              <a:t>, </a:t>
            </a:r>
            <a:r>
              <a:rPr lang="fr-FR" sz="2000" u="sng" dirty="0" err="1"/>
              <a:t>past</a:t>
            </a:r>
            <a:r>
              <a:rPr lang="fr-FR" sz="2000" u="sng" dirty="0"/>
              <a:t>(s), </a:t>
            </a:r>
            <a:r>
              <a:rPr lang="fr-FR" sz="2000" dirty="0"/>
              <a:t>1974</a:t>
            </a:r>
            <a:endParaRPr lang="fr-FR" sz="2000" b="1" dirty="0"/>
          </a:p>
        </p:txBody>
      </p:sp>
    </p:spTree>
    <p:extLst>
      <p:ext uri="{BB962C8B-B14F-4D97-AF65-F5344CB8AC3E}">
        <p14:creationId xmlns:p14="http://schemas.microsoft.com/office/powerpoint/2010/main" val="2992083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21496" y="773013"/>
            <a:ext cx="7853733" cy="189189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399633" y="3240441"/>
            <a:ext cx="5959474" cy="212984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0098186" y="6699696"/>
            <a:ext cx="1651000" cy="22352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131448" y="6187831"/>
            <a:ext cx="1160781" cy="2901952"/>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911238" y="6257515"/>
            <a:ext cx="3393283" cy="271780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9039238" y="6258164"/>
            <a:ext cx="3735301" cy="2921030"/>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1378000" y="5619750"/>
            <a:ext cx="1053998" cy="546100"/>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1422400" y="5638800"/>
            <a:ext cx="977900" cy="469900"/>
          </a:xfrm>
          <a:prstGeom prst="rect">
            <a:avLst/>
          </a:prstGeom>
          <a:blipFill>
            <a:blip r:embed="rId9" cstate="print"/>
            <a:stretch>
              <a:fillRect/>
            </a:stretch>
          </a:blipFill>
        </p:spPr>
        <p:txBody>
          <a:bodyPr wrap="square" lIns="0" tIns="0" rIns="0" bIns="0" rtlCol="0"/>
          <a:lstStyle/>
          <a:p>
            <a:endParaRPr/>
          </a:p>
        </p:txBody>
      </p:sp>
      <p:sp>
        <p:nvSpPr>
          <p:cNvPr id="10" name="object 10"/>
          <p:cNvSpPr txBox="1"/>
          <p:nvPr/>
        </p:nvSpPr>
        <p:spPr>
          <a:xfrm>
            <a:off x="1460550" y="5663947"/>
            <a:ext cx="88900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Helvetica-Light"/>
                <a:cs typeface="Helvetica-Light"/>
              </a:rPr>
              <a:t>NON</a:t>
            </a:r>
            <a:r>
              <a:rPr sz="2400" spc="-90" dirty="0">
                <a:solidFill>
                  <a:srgbClr val="FFFFFF"/>
                </a:solidFill>
                <a:latin typeface="Helvetica-Light"/>
                <a:cs typeface="Helvetica-Light"/>
              </a:rPr>
              <a:t> </a:t>
            </a:r>
            <a:r>
              <a:rPr sz="2400" dirty="0">
                <a:solidFill>
                  <a:srgbClr val="FFFFFF"/>
                </a:solidFill>
                <a:latin typeface="Helvetica-Light"/>
                <a:cs typeface="Helvetica-Light"/>
              </a:rPr>
              <a:t>!</a:t>
            </a:r>
            <a:endParaRPr sz="2400">
              <a:latin typeface="Helvetica-Light"/>
              <a:cs typeface="Helvetica-Light"/>
            </a:endParaRPr>
          </a:p>
        </p:txBody>
      </p:sp>
      <p:sp>
        <p:nvSpPr>
          <p:cNvPr id="11" name="object 11"/>
          <p:cNvSpPr/>
          <p:nvPr/>
        </p:nvSpPr>
        <p:spPr>
          <a:xfrm>
            <a:off x="10763301" y="5949950"/>
            <a:ext cx="1053998" cy="54610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10807700" y="5969000"/>
            <a:ext cx="977900" cy="469900"/>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10845851" y="5994147"/>
            <a:ext cx="88900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Helvetica-Light"/>
                <a:cs typeface="Helvetica-Light"/>
              </a:rPr>
              <a:t>NON</a:t>
            </a:r>
            <a:r>
              <a:rPr sz="2400" spc="-90" dirty="0">
                <a:solidFill>
                  <a:srgbClr val="FFFFFF"/>
                </a:solidFill>
                <a:latin typeface="Helvetica-Light"/>
                <a:cs typeface="Helvetica-Light"/>
              </a:rPr>
              <a:t> </a:t>
            </a:r>
            <a:r>
              <a:rPr sz="2400" dirty="0">
                <a:solidFill>
                  <a:srgbClr val="FFFFFF"/>
                </a:solidFill>
                <a:latin typeface="Helvetica-Light"/>
                <a:cs typeface="Helvetica-Light"/>
              </a:rPr>
              <a:t>!</a:t>
            </a:r>
            <a:endParaRPr sz="2400">
              <a:latin typeface="Helvetica-Light"/>
              <a:cs typeface="Helvetica-Light"/>
            </a:endParaRPr>
          </a:p>
        </p:txBody>
      </p:sp>
      <p:sp>
        <p:nvSpPr>
          <p:cNvPr id="14" name="object 14"/>
          <p:cNvSpPr/>
          <p:nvPr/>
        </p:nvSpPr>
        <p:spPr>
          <a:xfrm>
            <a:off x="2270643" y="3469073"/>
            <a:ext cx="944067" cy="571500"/>
          </a:xfrm>
          <a:prstGeom prst="rect">
            <a:avLst/>
          </a:prstGeom>
          <a:blipFill>
            <a:blip r:embed="rId10" cstate="print"/>
            <a:stretch>
              <a:fillRect/>
            </a:stretch>
          </a:blipFill>
        </p:spPr>
        <p:txBody>
          <a:bodyPr wrap="square" lIns="0" tIns="0" rIns="0" bIns="0" rtlCol="0"/>
          <a:lstStyle/>
          <a:p>
            <a:endParaRPr/>
          </a:p>
        </p:txBody>
      </p:sp>
      <p:sp>
        <p:nvSpPr>
          <p:cNvPr id="15" name="object 15"/>
          <p:cNvSpPr/>
          <p:nvPr/>
        </p:nvSpPr>
        <p:spPr>
          <a:xfrm>
            <a:off x="2311400" y="3517900"/>
            <a:ext cx="838200" cy="469900"/>
          </a:xfrm>
          <a:prstGeom prst="rect">
            <a:avLst/>
          </a:prstGeom>
          <a:blipFill>
            <a:blip r:embed="rId11" cstate="print"/>
            <a:stretch>
              <a:fillRect/>
            </a:stretch>
          </a:blipFill>
        </p:spPr>
        <p:txBody>
          <a:bodyPr wrap="square" lIns="0" tIns="0" rIns="0" bIns="0" rtlCol="0"/>
          <a:lstStyle/>
          <a:p>
            <a:endParaRPr/>
          </a:p>
        </p:txBody>
      </p:sp>
      <p:sp>
        <p:nvSpPr>
          <p:cNvPr id="16" name="object 16"/>
          <p:cNvSpPr txBox="1"/>
          <p:nvPr/>
        </p:nvSpPr>
        <p:spPr>
          <a:xfrm>
            <a:off x="2353193" y="3551370"/>
            <a:ext cx="75374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Helvetica-Light"/>
                <a:cs typeface="Helvetica-Light"/>
              </a:rPr>
              <a:t>OUI</a:t>
            </a:r>
            <a:r>
              <a:rPr sz="2400" spc="-90" dirty="0">
                <a:solidFill>
                  <a:srgbClr val="FFFFFF"/>
                </a:solidFill>
                <a:latin typeface="Helvetica-Light"/>
                <a:cs typeface="Helvetica-Light"/>
              </a:rPr>
              <a:t> </a:t>
            </a:r>
            <a:r>
              <a:rPr sz="2400" dirty="0">
                <a:solidFill>
                  <a:srgbClr val="FFFFFF"/>
                </a:solidFill>
                <a:latin typeface="Helvetica-Light"/>
                <a:cs typeface="Helvetica-Light"/>
              </a:rPr>
              <a:t>!</a:t>
            </a:r>
            <a:endParaRPr sz="2400">
              <a:latin typeface="Helvetica-Light"/>
              <a:cs typeface="Helvetica-Light"/>
            </a:endParaRPr>
          </a:p>
        </p:txBody>
      </p:sp>
      <p:sp>
        <p:nvSpPr>
          <p:cNvPr id="17" name="object 17"/>
          <p:cNvSpPr/>
          <p:nvPr/>
        </p:nvSpPr>
        <p:spPr>
          <a:xfrm>
            <a:off x="2537866" y="1149350"/>
            <a:ext cx="944067" cy="571500"/>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2578100" y="1206500"/>
            <a:ext cx="838200" cy="469900"/>
          </a:xfrm>
          <a:prstGeom prst="rect">
            <a:avLst/>
          </a:prstGeom>
          <a:blipFill>
            <a:blip r:embed="rId11" cstate="print"/>
            <a:stretch>
              <a:fillRect/>
            </a:stretch>
          </a:blipFill>
        </p:spPr>
        <p:txBody>
          <a:bodyPr wrap="square" lIns="0" tIns="0" rIns="0" bIns="0" rtlCol="0"/>
          <a:lstStyle/>
          <a:p>
            <a:endParaRPr/>
          </a:p>
        </p:txBody>
      </p:sp>
      <p:sp>
        <p:nvSpPr>
          <p:cNvPr id="19" name="object 19"/>
          <p:cNvSpPr txBox="1"/>
          <p:nvPr/>
        </p:nvSpPr>
        <p:spPr>
          <a:xfrm>
            <a:off x="2620416" y="1231647"/>
            <a:ext cx="75374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Helvetica-Light"/>
                <a:cs typeface="Helvetica-Light"/>
              </a:rPr>
              <a:t>OUI</a:t>
            </a:r>
            <a:r>
              <a:rPr sz="2400" spc="-90" dirty="0">
                <a:solidFill>
                  <a:srgbClr val="FFFFFF"/>
                </a:solidFill>
                <a:latin typeface="Helvetica-Light"/>
                <a:cs typeface="Helvetica-Light"/>
              </a:rPr>
              <a:t> </a:t>
            </a:r>
            <a:r>
              <a:rPr sz="2400" dirty="0">
                <a:solidFill>
                  <a:srgbClr val="FFFFFF"/>
                </a:solidFill>
                <a:latin typeface="Helvetica-Light"/>
                <a:cs typeface="Helvetica-Light"/>
              </a:rPr>
              <a:t>!</a:t>
            </a:r>
            <a:endParaRPr sz="2400">
              <a:latin typeface="Helvetica-Light"/>
              <a:cs typeface="Helvetica-Light"/>
            </a:endParaRPr>
          </a:p>
        </p:txBody>
      </p:sp>
      <p:sp>
        <p:nvSpPr>
          <p:cNvPr id="20" name="ZoneTexte 19">
            <a:extLst>
              <a:ext uri="{FF2B5EF4-FFF2-40B4-BE49-F238E27FC236}">
                <a16:creationId xmlns:a16="http://schemas.microsoft.com/office/drawing/2014/main" id="{C324B56B-E852-A046-B934-E3A05B5BA552}"/>
              </a:ext>
            </a:extLst>
          </p:cNvPr>
          <p:cNvSpPr txBox="1"/>
          <p:nvPr/>
        </p:nvSpPr>
        <p:spPr>
          <a:xfrm>
            <a:off x="5359400" y="6257515"/>
            <a:ext cx="2743200" cy="923330"/>
          </a:xfrm>
          <a:prstGeom prst="rect">
            <a:avLst/>
          </a:prstGeom>
          <a:noFill/>
        </p:spPr>
        <p:txBody>
          <a:bodyPr wrap="square" rtlCol="0">
            <a:spAutoFit/>
          </a:bodyPr>
          <a:lstStyle/>
          <a:p>
            <a:pPr algn="ctr"/>
            <a:r>
              <a:rPr lang="fr-FR" dirty="0"/>
              <a:t>Pas de bonhomme bâton ou sucette</a:t>
            </a:r>
          </a:p>
          <a:p>
            <a:pPr algn="ctr"/>
            <a:r>
              <a:rPr lang="fr-FR" dirty="0"/>
              <a:t>ni de bonhomme patate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73200" y="228600"/>
            <a:ext cx="10562353" cy="900281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5943" y="3316673"/>
            <a:ext cx="944067" cy="5715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66700" y="3365500"/>
            <a:ext cx="838200" cy="469900"/>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308493" y="3398970"/>
            <a:ext cx="75374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Helvetica-Light"/>
                <a:cs typeface="Helvetica-Light"/>
              </a:rPr>
              <a:t>OUI</a:t>
            </a:r>
            <a:r>
              <a:rPr sz="2400" spc="-90" dirty="0">
                <a:solidFill>
                  <a:srgbClr val="FFFFFF"/>
                </a:solidFill>
                <a:latin typeface="Helvetica-Light"/>
                <a:cs typeface="Helvetica-Light"/>
              </a:rPr>
              <a:t> </a:t>
            </a:r>
            <a:r>
              <a:rPr sz="2400" dirty="0">
                <a:solidFill>
                  <a:srgbClr val="FFFFFF"/>
                </a:solidFill>
                <a:latin typeface="Helvetica-Light"/>
                <a:cs typeface="Helvetica-Light"/>
              </a:rPr>
              <a:t>!</a:t>
            </a:r>
            <a:endParaRPr sz="2400">
              <a:latin typeface="Helvetica-Light"/>
              <a:cs typeface="Helvetica-Light"/>
            </a:endParaRPr>
          </a:p>
        </p:txBody>
      </p:sp>
      <p:sp>
        <p:nvSpPr>
          <p:cNvPr id="6" name="ZoneTexte 5">
            <a:extLst>
              <a:ext uri="{FF2B5EF4-FFF2-40B4-BE49-F238E27FC236}">
                <a16:creationId xmlns:a16="http://schemas.microsoft.com/office/drawing/2014/main" id="{796A7C52-8211-AF47-BF0A-77E0939C283C}"/>
              </a:ext>
            </a:extLst>
          </p:cNvPr>
          <p:cNvSpPr txBox="1"/>
          <p:nvPr/>
        </p:nvSpPr>
        <p:spPr>
          <a:xfrm>
            <a:off x="939800" y="8646507"/>
            <a:ext cx="4638014" cy="400110"/>
          </a:xfrm>
          <a:prstGeom prst="rect">
            <a:avLst/>
          </a:prstGeom>
          <a:solidFill>
            <a:schemeClr val="bg1"/>
          </a:solidFill>
        </p:spPr>
        <p:txBody>
          <a:bodyPr wrap="square" rtlCol="0">
            <a:spAutoFit/>
          </a:bodyPr>
          <a:lstStyle/>
          <a:p>
            <a:r>
              <a:rPr lang="fr-FR" sz="2000" b="1" dirty="0"/>
              <a:t>Vous pouvez mélanger dessin et collage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3.bp.blogspot.com/-EGBejQdgEVk/UdDhvGAfF0I/AAAAAAAAAGM/KfveB6BulAY/s1500/Pl-Doc-Portrait.jpg">
            <a:extLst>
              <a:ext uri="{FF2B5EF4-FFF2-40B4-BE49-F238E27FC236}">
                <a16:creationId xmlns:a16="http://schemas.microsoft.com/office/drawing/2014/main" id="{99C2E1FE-9109-D64A-81D0-BDBD39ACC6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 y="0"/>
            <a:ext cx="12579350" cy="97536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A628A0F8-4A45-B842-8599-932F35913459}"/>
              </a:ext>
            </a:extLst>
          </p:cNvPr>
          <p:cNvSpPr txBox="1"/>
          <p:nvPr/>
        </p:nvSpPr>
        <p:spPr>
          <a:xfrm>
            <a:off x="9058275" y="9218090"/>
            <a:ext cx="3733800" cy="523220"/>
          </a:xfrm>
          <a:prstGeom prst="rect">
            <a:avLst/>
          </a:prstGeom>
          <a:solidFill>
            <a:schemeClr val="bg1"/>
          </a:solidFill>
        </p:spPr>
        <p:txBody>
          <a:bodyPr wrap="square" rtlCol="0">
            <a:spAutoFit/>
          </a:bodyPr>
          <a:lstStyle/>
          <a:p>
            <a:pPr algn="ctr"/>
            <a:r>
              <a:rPr lang="fr-FR" sz="2800" b="1" dirty="0"/>
              <a:t>Exemple possible </a:t>
            </a:r>
          </a:p>
        </p:txBody>
      </p:sp>
    </p:spTree>
    <p:extLst>
      <p:ext uri="{BB962C8B-B14F-4D97-AF65-F5344CB8AC3E}">
        <p14:creationId xmlns:p14="http://schemas.microsoft.com/office/powerpoint/2010/main" val="3190724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JPEG - 245.1 ko">
            <a:extLst>
              <a:ext uri="{FF2B5EF4-FFF2-40B4-BE49-F238E27FC236}">
                <a16:creationId xmlns:a16="http://schemas.microsoft.com/office/drawing/2014/main" id="{A4ABF5D1-D16F-AA43-9ABA-D9780E90B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41EDF270-5CB1-E04E-9B02-A73502ACBE52}"/>
              </a:ext>
            </a:extLst>
          </p:cNvPr>
          <p:cNvSpPr txBox="1"/>
          <p:nvPr/>
        </p:nvSpPr>
        <p:spPr>
          <a:xfrm>
            <a:off x="9058275" y="9218090"/>
            <a:ext cx="3733800" cy="523220"/>
          </a:xfrm>
          <a:prstGeom prst="rect">
            <a:avLst/>
          </a:prstGeom>
          <a:solidFill>
            <a:schemeClr val="bg1"/>
          </a:solidFill>
        </p:spPr>
        <p:txBody>
          <a:bodyPr wrap="square" rtlCol="0">
            <a:spAutoFit/>
          </a:bodyPr>
          <a:lstStyle/>
          <a:p>
            <a:pPr algn="ctr"/>
            <a:r>
              <a:rPr lang="fr-FR" sz="2800" b="1" dirty="0"/>
              <a:t>Exemple possible </a:t>
            </a:r>
          </a:p>
        </p:txBody>
      </p:sp>
    </p:spTree>
    <p:extLst>
      <p:ext uri="{BB962C8B-B14F-4D97-AF65-F5344CB8AC3E}">
        <p14:creationId xmlns:p14="http://schemas.microsoft.com/office/powerpoint/2010/main" val="2488423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C3DED4-14CD-E848-9F81-5CA51A21912D}"/>
              </a:ext>
            </a:extLst>
          </p:cNvPr>
          <p:cNvSpPr>
            <a:spLocks noGrp="1"/>
          </p:cNvSpPr>
          <p:nvPr>
            <p:ph type="title"/>
          </p:nvPr>
        </p:nvSpPr>
        <p:spPr>
          <a:xfrm>
            <a:off x="939800" y="304800"/>
            <a:ext cx="11216640" cy="8686800"/>
          </a:xfrm>
        </p:spPr>
        <p:txBody>
          <a:bodyPr>
            <a:noAutofit/>
          </a:bodyPr>
          <a:lstStyle/>
          <a:p>
            <a:pPr algn="ctr"/>
            <a:r>
              <a:rPr lang="fr-FR" sz="4000" dirty="0"/>
              <a:t>Votre</a:t>
            </a:r>
            <a:r>
              <a:rPr lang="fr-FR" sz="4800" dirty="0"/>
              <a:t> </a:t>
            </a:r>
            <a:r>
              <a:rPr lang="fr-FR" sz="4000" dirty="0"/>
              <a:t>planche de projet doit mêler des croquis annotés, des informations techniques (dimensions, matériaux utilisés), des recherches (matières, opérations plastiques, outils variés…), des explications…</a:t>
            </a:r>
            <a:br>
              <a:rPr lang="fr-FR" sz="4000" dirty="0"/>
            </a:br>
            <a:br>
              <a:rPr lang="fr-FR" sz="4000" dirty="0"/>
            </a:br>
            <a:r>
              <a:rPr lang="fr-FR" sz="4000" dirty="0"/>
              <a:t>Elle doit rendre compte visuellement de votre intention artistique. </a:t>
            </a:r>
            <a:br>
              <a:rPr lang="fr-FR" sz="4000" dirty="0"/>
            </a:br>
            <a:r>
              <a:rPr lang="fr-FR" sz="4000" dirty="0"/>
              <a:t>Elle doit être claire et plastiquement pensée (mise en page, soin, complexité de ce qui est montré…).</a:t>
            </a:r>
            <a:br>
              <a:rPr lang="fr-FR" sz="4000" dirty="0"/>
            </a:br>
            <a:br>
              <a:rPr lang="fr-FR" sz="4000" dirty="0"/>
            </a:br>
            <a:r>
              <a:rPr lang="fr-FR" sz="4000" b="1" dirty="0"/>
              <a:t>Elle doit être le fruit d’au moins 10 h de travail</a:t>
            </a:r>
            <a:br>
              <a:rPr lang="fr-FR" sz="4000" b="1" dirty="0"/>
            </a:br>
            <a:r>
              <a:rPr lang="fr-FR" sz="4000" b="1" dirty="0"/>
              <a:t>et sur format raisin</a:t>
            </a:r>
            <a:br>
              <a:rPr lang="fr-FR" sz="4800" dirty="0"/>
            </a:br>
            <a:endParaRPr lang="fr-FR" sz="4800" dirty="0"/>
          </a:p>
        </p:txBody>
      </p:sp>
    </p:spTree>
    <p:extLst>
      <p:ext uri="{BB962C8B-B14F-4D97-AF65-F5344CB8AC3E}">
        <p14:creationId xmlns:p14="http://schemas.microsoft.com/office/powerpoint/2010/main" val="3313895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2.bp.blogspot.com/-hdzszyBuq-Q/VFqXfZU0FgI/AAAAAAAABLs/f3kIwZ1cOck/s1600/Moulet%2BHélène%2B-%2BPlanches%2Bde%2Bprésentation_Page_1.jpg">
            <a:extLst>
              <a:ext uri="{FF2B5EF4-FFF2-40B4-BE49-F238E27FC236}">
                <a16:creationId xmlns:a16="http://schemas.microsoft.com/office/drawing/2014/main" id="{2C97CF73-0BD0-7143-8DAA-7CFE6D8532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890"/>
            <a:ext cx="13004800" cy="919321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F07DC107-5860-D842-B435-A000B1AF21F5}"/>
              </a:ext>
            </a:extLst>
          </p:cNvPr>
          <p:cNvSpPr txBox="1"/>
          <p:nvPr/>
        </p:nvSpPr>
        <p:spPr>
          <a:xfrm>
            <a:off x="5130800" y="0"/>
            <a:ext cx="3733800" cy="523220"/>
          </a:xfrm>
          <a:prstGeom prst="rect">
            <a:avLst/>
          </a:prstGeom>
          <a:solidFill>
            <a:schemeClr val="bg1"/>
          </a:solidFill>
        </p:spPr>
        <p:txBody>
          <a:bodyPr wrap="square" rtlCol="0">
            <a:spAutoFit/>
          </a:bodyPr>
          <a:lstStyle/>
          <a:p>
            <a:pPr algn="ctr"/>
            <a:r>
              <a:rPr lang="fr-FR" sz="2800" b="1" dirty="0"/>
              <a:t>Exemple possible </a:t>
            </a:r>
          </a:p>
        </p:txBody>
      </p:sp>
    </p:spTree>
    <p:extLst>
      <p:ext uri="{BB962C8B-B14F-4D97-AF65-F5344CB8AC3E}">
        <p14:creationId xmlns:p14="http://schemas.microsoft.com/office/powerpoint/2010/main" val="1050405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1.bp.blogspot.com/-bVCee1g1y5M/T5lWPrEV_cI/AAAAAAAAAKU/67MET2ZE4vo/s1600/projety.jpg">
            <a:extLst>
              <a:ext uri="{FF2B5EF4-FFF2-40B4-BE49-F238E27FC236}">
                <a16:creationId xmlns:a16="http://schemas.microsoft.com/office/drawing/2014/main" id="{CE12B610-0C3D-A146-87C9-97BDB4099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6225"/>
            <a:ext cx="13004800" cy="920115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D2FED47F-6C56-1545-BB86-72B014FDE49F}"/>
              </a:ext>
            </a:extLst>
          </p:cNvPr>
          <p:cNvSpPr txBox="1"/>
          <p:nvPr/>
        </p:nvSpPr>
        <p:spPr>
          <a:xfrm>
            <a:off x="5664200" y="14615"/>
            <a:ext cx="3733800" cy="523220"/>
          </a:xfrm>
          <a:prstGeom prst="rect">
            <a:avLst/>
          </a:prstGeom>
          <a:solidFill>
            <a:schemeClr val="bg1"/>
          </a:solidFill>
        </p:spPr>
        <p:txBody>
          <a:bodyPr wrap="square" rtlCol="0">
            <a:spAutoFit/>
          </a:bodyPr>
          <a:lstStyle/>
          <a:p>
            <a:pPr algn="ctr"/>
            <a:r>
              <a:rPr lang="fr-FR" sz="2800" b="1" dirty="0"/>
              <a:t>Exemple possible </a:t>
            </a:r>
          </a:p>
        </p:txBody>
      </p:sp>
    </p:spTree>
    <p:extLst>
      <p:ext uri="{BB962C8B-B14F-4D97-AF65-F5344CB8AC3E}">
        <p14:creationId xmlns:p14="http://schemas.microsoft.com/office/powerpoint/2010/main" val="184695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 - next picture">
            <a:extLst>
              <a:ext uri="{FF2B5EF4-FFF2-40B4-BE49-F238E27FC236}">
                <a16:creationId xmlns:a16="http://schemas.microsoft.com/office/drawing/2014/main" id="{881B0931-059E-7647-A53E-C6BF751133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5919A42B-520C-6A4B-9694-4BC9555BA0D9}"/>
              </a:ext>
            </a:extLst>
          </p:cNvPr>
          <p:cNvSpPr txBox="1"/>
          <p:nvPr/>
        </p:nvSpPr>
        <p:spPr>
          <a:xfrm>
            <a:off x="9271000" y="17206"/>
            <a:ext cx="3733800" cy="523220"/>
          </a:xfrm>
          <a:prstGeom prst="rect">
            <a:avLst/>
          </a:prstGeom>
          <a:solidFill>
            <a:schemeClr val="bg1"/>
          </a:solidFill>
        </p:spPr>
        <p:txBody>
          <a:bodyPr wrap="square" rtlCol="0">
            <a:spAutoFit/>
          </a:bodyPr>
          <a:lstStyle/>
          <a:p>
            <a:pPr algn="ctr"/>
            <a:r>
              <a:rPr lang="fr-FR" sz="2800" b="1" dirty="0"/>
              <a:t>Exemple possible </a:t>
            </a:r>
          </a:p>
        </p:txBody>
      </p:sp>
    </p:spTree>
    <p:extLst>
      <p:ext uri="{BB962C8B-B14F-4D97-AF65-F5344CB8AC3E}">
        <p14:creationId xmlns:p14="http://schemas.microsoft.com/office/powerpoint/2010/main" val="3702547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 - next picture">
            <a:extLst>
              <a:ext uri="{FF2B5EF4-FFF2-40B4-BE49-F238E27FC236}">
                <a16:creationId xmlns:a16="http://schemas.microsoft.com/office/drawing/2014/main" id="{13D3B937-3C75-E041-A18B-6EC8B4ADE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681766EC-B6C5-BF40-9A6F-65D4EC41F1BB}"/>
              </a:ext>
            </a:extLst>
          </p:cNvPr>
          <p:cNvSpPr txBox="1"/>
          <p:nvPr/>
        </p:nvSpPr>
        <p:spPr>
          <a:xfrm>
            <a:off x="10652" y="-12290"/>
            <a:ext cx="3733800" cy="523220"/>
          </a:xfrm>
          <a:prstGeom prst="rect">
            <a:avLst/>
          </a:prstGeom>
          <a:solidFill>
            <a:schemeClr val="bg1"/>
          </a:solidFill>
        </p:spPr>
        <p:txBody>
          <a:bodyPr wrap="square" rtlCol="0">
            <a:spAutoFit/>
          </a:bodyPr>
          <a:lstStyle/>
          <a:p>
            <a:pPr algn="ctr"/>
            <a:r>
              <a:rPr lang="fr-FR" sz="2800" b="1" dirty="0"/>
              <a:t>Exemple possible </a:t>
            </a:r>
          </a:p>
        </p:txBody>
      </p:sp>
    </p:spTree>
    <p:extLst>
      <p:ext uri="{BB962C8B-B14F-4D97-AF65-F5344CB8AC3E}">
        <p14:creationId xmlns:p14="http://schemas.microsoft.com/office/powerpoint/2010/main" val="1538113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 - next picture">
            <a:extLst>
              <a:ext uri="{FF2B5EF4-FFF2-40B4-BE49-F238E27FC236}">
                <a16:creationId xmlns:a16="http://schemas.microsoft.com/office/drawing/2014/main" id="{86F3B6B6-97EA-FE42-9382-98CBD02FA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04BAA524-7780-1043-923B-81FA80E57969}"/>
              </a:ext>
            </a:extLst>
          </p:cNvPr>
          <p:cNvSpPr txBox="1"/>
          <p:nvPr/>
        </p:nvSpPr>
        <p:spPr>
          <a:xfrm>
            <a:off x="9271000" y="9230380"/>
            <a:ext cx="3733800" cy="523220"/>
          </a:xfrm>
          <a:prstGeom prst="rect">
            <a:avLst/>
          </a:prstGeom>
          <a:solidFill>
            <a:schemeClr val="bg1"/>
          </a:solidFill>
        </p:spPr>
        <p:txBody>
          <a:bodyPr wrap="square" rtlCol="0">
            <a:spAutoFit/>
          </a:bodyPr>
          <a:lstStyle/>
          <a:p>
            <a:pPr algn="ctr"/>
            <a:r>
              <a:rPr lang="fr-FR" sz="2800" b="1" dirty="0"/>
              <a:t>Exemple possible </a:t>
            </a:r>
          </a:p>
        </p:txBody>
      </p:sp>
    </p:spTree>
    <p:extLst>
      <p:ext uri="{BB962C8B-B14F-4D97-AF65-F5344CB8AC3E}">
        <p14:creationId xmlns:p14="http://schemas.microsoft.com/office/powerpoint/2010/main" val="3141091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4- planche de recherches 1">
            <a:extLst>
              <a:ext uri="{FF2B5EF4-FFF2-40B4-BE49-F238E27FC236}">
                <a16:creationId xmlns:a16="http://schemas.microsoft.com/office/drawing/2014/main" id="{27149BBE-84B5-D14E-B2EA-F65854B6A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609600"/>
            <a:ext cx="12877800" cy="85344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F8603461-37A3-1B40-BB5E-428C7CB55709}"/>
              </a:ext>
            </a:extLst>
          </p:cNvPr>
          <p:cNvSpPr txBox="1"/>
          <p:nvPr/>
        </p:nvSpPr>
        <p:spPr>
          <a:xfrm>
            <a:off x="9058275" y="9218090"/>
            <a:ext cx="3733800" cy="523220"/>
          </a:xfrm>
          <a:prstGeom prst="rect">
            <a:avLst/>
          </a:prstGeom>
          <a:solidFill>
            <a:schemeClr val="bg1"/>
          </a:solidFill>
        </p:spPr>
        <p:txBody>
          <a:bodyPr wrap="square" rtlCol="0">
            <a:spAutoFit/>
          </a:bodyPr>
          <a:lstStyle/>
          <a:p>
            <a:pPr algn="ctr"/>
            <a:r>
              <a:rPr lang="fr-FR" sz="2800" b="1" dirty="0"/>
              <a:t>Exemple possible </a:t>
            </a:r>
          </a:p>
        </p:txBody>
      </p:sp>
    </p:spTree>
    <p:extLst>
      <p:ext uri="{BB962C8B-B14F-4D97-AF65-F5344CB8AC3E}">
        <p14:creationId xmlns:p14="http://schemas.microsoft.com/office/powerpoint/2010/main" val="2857696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2500" y="757289"/>
            <a:ext cx="5334000" cy="3437890"/>
          </a:xfrm>
          <a:prstGeom prst="rect">
            <a:avLst/>
          </a:prstGeom>
        </p:spPr>
        <p:txBody>
          <a:bodyPr vert="horz" wrap="square" lIns="0" tIns="48260" rIns="0" bIns="0" rtlCol="0">
            <a:spAutoFit/>
          </a:bodyPr>
          <a:lstStyle/>
          <a:p>
            <a:pPr marL="59690" marR="54610" algn="ctr">
              <a:lnSpc>
                <a:spcPts val="6700"/>
              </a:lnSpc>
              <a:spcBef>
                <a:spcPts val="380"/>
              </a:spcBef>
              <a:tabLst>
                <a:tab pos="1095375" algn="l"/>
              </a:tabLst>
            </a:pPr>
            <a:r>
              <a:rPr sz="5650" b="1" spc="-10" dirty="0">
                <a:latin typeface="Helvetica"/>
                <a:cs typeface="Helvetica"/>
              </a:rPr>
              <a:t>Rendre</a:t>
            </a:r>
            <a:r>
              <a:rPr sz="5650" b="1" spc="-80" dirty="0">
                <a:latin typeface="Helvetica"/>
                <a:cs typeface="Helvetica"/>
              </a:rPr>
              <a:t> </a:t>
            </a:r>
            <a:r>
              <a:rPr sz="5650" b="1" spc="-15" dirty="0">
                <a:latin typeface="Helvetica"/>
                <a:cs typeface="Helvetica"/>
              </a:rPr>
              <a:t>compte  </a:t>
            </a:r>
            <a:r>
              <a:rPr sz="5650" b="1" spc="-10" dirty="0">
                <a:latin typeface="Helvetica"/>
                <a:cs typeface="Helvetica"/>
              </a:rPr>
              <a:t>de	son </a:t>
            </a:r>
            <a:r>
              <a:rPr sz="5650" b="1" spc="-5" dirty="0">
                <a:latin typeface="Helvetica"/>
                <a:cs typeface="Helvetica"/>
              </a:rPr>
              <a:t>projet  </a:t>
            </a:r>
            <a:r>
              <a:rPr sz="5650" b="1" spc="-10" dirty="0">
                <a:latin typeface="Helvetica"/>
                <a:cs typeface="Helvetica"/>
              </a:rPr>
              <a:t>sous forme de  </a:t>
            </a:r>
            <a:r>
              <a:rPr sz="5650" b="1" spc="-45" dirty="0">
                <a:latin typeface="Helvetica"/>
                <a:cs typeface="Helvetica"/>
              </a:rPr>
              <a:t>croquis!</a:t>
            </a:r>
            <a:endParaRPr sz="5650">
              <a:latin typeface="Helvetica"/>
              <a:cs typeface="Helvetica"/>
            </a:endParaRPr>
          </a:p>
        </p:txBody>
      </p:sp>
      <p:sp>
        <p:nvSpPr>
          <p:cNvPr id="3" name="object 3"/>
          <p:cNvSpPr txBox="1"/>
          <p:nvPr/>
        </p:nvSpPr>
        <p:spPr>
          <a:xfrm>
            <a:off x="1024737" y="4783329"/>
            <a:ext cx="5189220" cy="3409950"/>
          </a:xfrm>
          <a:prstGeom prst="rect">
            <a:avLst/>
          </a:prstGeom>
        </p:spPr>
        <p:txBody>
          <a:bodyPr vert="horz" wrap="square" lIns="0" tIns="17145" rIns="0" bIns="0" rtlCol="0">
            <a:spAutoFit/>
          </a:bodyPr>
          <a:lstStyle/>
          <a:p>
            <a:pPr marL="12700" marR="5080" algn="ctr">
              <a:lnSpc>
                <a:spcPct val="99000"/>
              </a:lnSpc>
              <a:spcBef>
                <a:spcPts val="135"/>
              </a:spcBef>
            </a:pPr>
            <a:r>
              <a:rPr sz="3200" dirty="0">
                <a:latin typeface="Helvetica-Light"/>
                <a:cs typeface="Helvetica-Light"/>
              </a:rPr>
              <a:t>Un </a:t>
            </a:r>
            <a:r>
              <a:rPr sz="3200" spc="-10" dirty="0">
                <a:latin typeface="Helvetica-Light"/>
                <a:cs typeface="Helvetica-Light"/>
              </a:rPr>
              <a:t>croquis </a:t>
            </a:r>
            <a:r>
              <a:rPr sz="3200" dirty="0">
                <a:latin typeface="Helvetica-Light"/>
                <a:cs typeface="Helvetica-Light"/>
              </a:rPr>
              <a:t>est un dessin,  </a:t>
            </a:r>
            <a:r>
              <a:rPr sz="3200" b="1" spc="-5" dirty="0">
                <a:latin typeface="Helvetica"/>
                <a:cs typeface="Helvetica"/>
              </a:rPr>
              <a:t>rapide</a:t>
            </a:r>
            <a:r>
              <a:rPr sz="3200" spc="-5" dirty="0">
                <a:latin typeface="Helvetica-Light"/>
                <a:cs typeface="Helvetica-Light"/>
              </a:rPr>
              <a:t>, </a:t>
            </a:r>
            <a:r>
              <a:rPr sz="3200" b="1" spc="-5" dirty="0">
                <a:latin typeface="Helvetica"/>
                <a:cs typeface="Helvetica"/>
              </a:rPr>
              <a:t>fait </a:t>
            </a:r>
            <a:r>
              <a:rPr sz="3200" b="1" dirty="0">
                <a:latin typeface="Helvetica"/>
                <a:cs typeface="Helvetica"/>
              </a:rPr>
              <a:t>à </a:t>
            </a:r>
            <a:r>
              <a:rPr sz="3200" b="1" spc="-5" dirty="0">
                <a:latin typeface="Helvetica"/>
                <a:cs typeface="Helvetica"/>
              </a:rPr>
              <a:t>main </a:t>
            </a:r>
            <a:r>
              <a:rPr sz="3200" b="1" dirty="0">
                <a:latin typeface="Helvetica"/>
                <a:cs typeface="Helvetica"/>
              </a:rPr>
              <a:t>levée</a:t>
            </a:r>
            <a:r>
              <a:rPr sz="3200" dirty="0">
                <a:latin typeface="Helvetica-Light"/>
                <a:cs typeface="Helvetica-Light"/>
              </a:rPr>
              <a:t>,  dégageant </a:t>
            </a:r>
            <a:r>
              <a:rPr sz="3200" spc="-5" dirty="0">
                <a:latin typeface="Helvetica-Light"/>
                <a:cs typeface="Helvetica-Light"/>
              </a:rPr>
              <a:t>l’</a:t>
            </a:r>
            <a:r>
              <a:rPr sz="3200" b="1" spc="-5" dirty="0">
                <a:latin typeface="Helvetica"/>
                <a:cs typeface="Helvetica"/>
              </a:rPr>
              <a:t>essentiel </a:t>
            </a:r>
            <a:r>
              <a:rPr sz="3200" b="1" dirty="0">
                <a:latin typeface="Helvetica"/>
                <a:cs typeface="Helvetica"/>
              </a:rPr>
              <a:t>du  </a:t>
            </a:r>
            <a:r>
              <a:rPr sz="3200" b="1" spc="-5" dirty="0">
                <a:latin typeface="Helvetica"/>
                <a:cs typeface="Helvetica"/>
              </a:rPr>
              <a:t>sujet</a:t>
            </a:r>
            <a:r>
              <a:rPr sz="3200" spc="-5" dirty="0">
                <a:latin typeface="Helvetica-Light"/>
                <a:cs typeface="Helvetica-Light"/>
              </a:rPr>
              <a:t>. </a:t>
            </a:r>
            <a:r>
              <a:rPr sz="3200" dirty="0">
                <a:latin typeface="Helvetica-Light"/>
                <a:cs typeface="Helvetica-Light"/>
              </a:rPr>
              <a:t>C’est un </a:t>
            </a:r>
            <a:r>
              <a:rPr sz="3200" b="1" dirty="0">
                <a:latin typeface="Helvetica"/>
                <a:cs typeface="Helvetica"/>
              </a:rPr>
              <a:t>outil de  </a:t>
            </a:r>
            <a:r>
              <a:rPr sz="3200" b="1" spc="-5" dirty="0">
                <a:latin typeface="Helvetica"/>
                <a:cs typeface="Helvetica"/>
              </a:rPr>
              <a:t>communication</a:t>
            </a:r>
            <a:r>
              <a:rPr sz="3200" spc="-5" dirty="0">
                <a:latin typeface="Helvetica-Light"/>
                <a:cs typeface="Helvetica-Light"/>
              </a:rPr>
              <a:t>. </a:t>
            </a:r>
            <a:r>
              <a:rPr sz="3200" dirty="0">
                <a:latin typeface="Helvetica-Light"/>
                <a:cs typeface="Helvetica-Light"/>
              </a:rPr>
              <a:t>Il peut</a:t>
            </a:r>
            <a:r>
              <a:rPr sz="3200" spc="-90" dirty="0">
                <a:latin typeface="Helvetica-Light"/>
                <a:cs typeface="Helvetica-Light"/>
              </a:rPr>
              <a:t> </a:t>
            </a:r>
            <a:r>
              <a:rPr sz="3200" spc="-15" dirty="0">
                <a:latin typeface="Helvetica-Light"/>
                <a:cs typeface="Helvetica-Light"/>
              </a:rPr>
              <a:t>être  </a:t>
            </a:r>
            <a:r>
              <a:rPr sz="3200" dirty="0">
                <a:latin typeface="Helvetica-Light"/>
                <a:cs typeface="Helvetica-Light"/>
              </a:rPr>
              <a:t>accompagné de texte, c’est  alors un </a:t>
            </a:r>
            <a:r>
              <a:rPr sz="3200" b="1" spc="-5" dirty="0">
                <a:latin typeface="Helvetica"/>
                <a:cs typeface="Helvetica"/>
              </a:rPr>
              <a:t>croquis</a:t>
            </a:r>
            <a:r>
              <a:rPr sz="3200" b="1" spc="-55" dirty="0">
                <a:latin typeface="Helvetica"/>
                <a:cs typeface="Helvetica"/>
              </a:rPr>
              <a:t> </a:t>
            </a:r>
            <a:r>
              <a:rPr sz="3200" b="1" spc="-5" dirty="0">
                <a:latin typeface="Helvetica"/>
                <a:cs typeface="Helvetica"/>
              </a:rPr>
              <a:t>annoté</a:t>
            </a:r>
            <a:r>
              <a:rPr sz="3200" spc="-5" dirty="0">
                <a:latin typeface="Helvetica-Light"/>
                <a:cs typeface="Helvetica-Light"/>
              </a:rPr>
              <a:t>.</a:t>
            </a:r>
            <a:endParaRPr sz="3200">
              <a:latin typeface="Helvetica-Light"/>
              <a:cs typeface="Helvetica-Light"/>
            </a:endParaRPr>
          </a:p>
        </p:txBody>
      </p:sp>
      <p:sp>
        <p:nvSpPr>
          <p:cNvPr id="4" name="object 4"/>
          <p:cNvSpPr/>
          <p:nvPr/>
        </p:nvSpPr>
        <p:spPr>
          <a:xfrm>
            <a:off x="6787036" y="638175"/>
            <a:ext cx="5794645" cy="4454634"/>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791798" y="5090542"/>
            <a:ext cx="5784850" cy="1356995"/>
          </a:xfrm>
          <a:prstGeom prst="rect">
            <a:avLst/>
          </a:prstGeom>
        </p:spPr>
        <p:txBody>
          <a:bodyPr vert="horz" wrap="square" lIns="0" tIns="12700" rIns="0" bIns="0" rtlCol="0">
            <a:spAutoFit/>
          </a:bodyPr>
          <a:lstStyle/>
          <a:p>
            <a:pPr marL="450215">
              <a:lnSpc>
                <a:spcPct val="100000"/>
              </a:lnSpc>
              <a:spcBef>
                <a:spcPts val="100"/>
              </a:spcBef>
            </a:pPr>
            <a:r>
              <a:rPr sz="2900" spc="-10" dirty="0">
                <a:latin typeface="Helvetica-Light"/>
                <a:cs typeface="Helvetica-Light"/>
              </a:rPr>
              <a:t>Croquis </a:t>
            </a:r>
            <a:r>
              <a:rPr sz="2900" dirty="0">
                <a:latin typeface="Helvetica-Light"/>
                <a:cs typeface="Helvetica-Light"/>
              </a:rPr>
              <a:t>de </a:t>
            </a:r>
            <a:r>
              <a:rPr sz="2900" b="1" spc="-5" dirty="0">
                <a:latin typeface="Helvetica"/>
                <a:cs typeface="Helvetica"/>
              </a:rPr>
              <a:t>Robert</a:t>
            </a:r>
            <a:r>
              <a:rPr sz="2900" b="1" spc="-30" dirty="0">
                <a:latin typeface="Helvetica"/>
                <a:cs typeface="Helvetica"/>
              </a:rPr>
              <a:t> </a:t>
            </a:r>
            <a:r>
              <a:rPr sz="2900" b="1" dirty="0">
                <a:latin typeface="Helvetica"/>
                <a:cs typeface="Helvetica"/>
              </a:rPr>
              <a:t>Smithson</a:t>
            </a:r>
            <a:endParaRPr sz="2900">
              <a:latin typeface="Helvetica"/>
              <a:cs typeface="Helvetica"/>
            </a:endParaRPr>
          </a:p>
          <a:p>
            <a:pPr marL="12700" marR="5080" algn="ctr">
              <a:lnSpc>
                <a:spcPct val="100600"/>
              </a:lnSpc>
            </a:pPr>
            <a:r>
              <a:rPr sz="2900" dirty="0">
                <a:latin typeface="Helvetica-Light"/>
                <a:cs typeface="Helvetica-Light"/>
              </a:rPr>
              <a:t>pour son </a:t>
            </a:r>
            <a:r>
              <a:rPr sz="2900" spc="-10" dirty="0">
                <a:latin typeface="Helvetica-Light"/>
                <a:cs typeface="Helvetica-Light"/>
              </a:rPr>
              <a:t>oeuvre </a:t>
            </a:r>
            <a:r>
              <a:rPr sz="2900" b="1" u="heavy" dirty="0">
                <a:uFill>
                  <a:solidFill>
                    <a:srgbClr val="000000"/>
                  </a:solidFill>
                </a:uFill>
                <a:latin typeface="Helvetica"/>
                <a:cs typeface="Helvetica"/>
              </a:rPr>
              <a:t>Spiral </a:t>
            </a:r>
            <a:r>
              <a:rPr sz="2900" b="1" u="heavy" spc="-40" dirty="0">
                <a:uFill>
                  <a:solidFill>
                    <a:srgbClr val="000000"/>
                  </a:solidFill>
                </a:uFill>
                <a:latin typeface="Helvetica"/>
                <a:cs typeface="Helvetica"/>
              </a:rPr>
              <a:t>Jetty,</a:t>
            </a:r>
            <a:r>
              <a:rPr sz="2900" b="1" spc="-85" dirty="0">
                <a:latin typeface="Helvetica"/>
                <a:cs typeface="Helvetica"/>
              </a:rPr>
              <a:t> </a:t>
            </a:r>
            <a:r>
              <a:rPr sz="2900" dirty="0">
                <a:latin typeface="Helvetica-Light"/>
                <a:cs typeface="Helvetica-Light"/>
              </a:rPr>
              <a:t>1970  Land </a:t>
            </a:r>
            <a:r>
              <a:rPr sz="2900" spc="5" dirty="0">
                <a:latin typeface="Helvetica-Light"/>
                <a:cs typeface="Helvetica-Light"/>
              </a:rPr>
              <a:t>Art, </a:t>
            </a:r>
            <a:r>
              <a:rPr sz="2900" dirty="0">
                <a:latin typeface="Helvetica-Light"/>
                <a:cs typeface="Helvetica-Light"/>
              </a:rPr>
              <a:t>Grand Lac salé,</a:t>
            </a:r>
            <a:r>
              <a:rPr sz="2900" spc="-70" dirty="0">
                <a:latin typeface="Helvetica-Light"/>
                <a:cs typeface="Helvetica-Light"/>
              </a:rPr>
              <a:t> </a:t>
            </a:r>
            <a:r>
              <a:rPr sz="2900" dirty="0">
                <a:latin typeface="Helvetica-Light"/>
                <a:cs typeface="Helvetica-Light"/>
              </a:rPr>
              <a:t>Utah</a:t>
            </a:r>
            <a:endParaRPr sz="2900">
              <a:latin typeface="Helvetica-Light"/>
              <a:cs typeface="Helvetica-Light"/>
            </a:endParaRPr>
          </a:p>
        </p:txBody>
      </p:sp>
      <p:sp>
        <p:nvSpPr>
          <p:cNvPr id="6" name="object 6"/>
          <p:cNvSpPr/>
          <p:nvPr/>
        </p:nvSpPr>
        <p:spPr>
          <a:xfrm>
            <a:off x="7581900" y="6565900"/>
            <a:ext cx="4419600" cy="3048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6502400" y="5446932"/>
            <a:ext cx="6192787" cy="404566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06400" y="457200"/>
            <a:ext cx="7315200" cy="5334000"/>
          </a:xfrm>
          <a:prstGeom prst="rect">
            <a:avLst/>
          </a:prstGeom>
          <a:blipFill>
            <a:blip r:embed="rId3" cstate="print"/>
            <a:stretch>
              <a:fillRect/>
            </a:stretch>
          </a:blipFill>
        </p:spPr>
        <p:txBody>
          <a:bodyPr wrap="square" lIns="0" tIns="0" rIns="0" bIns="0" rtlCol="0"/>
          <a:lstStyle/>
          <a:p>
            <a:endParaRPr/>
          </a:p>
        </p:txBody>
      </p:sp>
      <p:sp>
        <p:nvSpPr>
          <p:cNvPr id="5" name="ZoneTexte 4">
            <a:extLst>
              <a:ext uri="{FF2B5EF4-FFF2-40B4-BE49-F238E27FC236}">
                <a16:creationId xmlns:a16="http://schemas.microsoft.com/office/drawing/2014/main" id="{9F00C4D9-B26E-B54A-A0FE-ACE3EC72C989}"/>
              </a:ext>
            </a:extLst>
          </p:cNvPr>
          <p:cNvSpPr txBox="1"/>
          <p:nvPr/>
        </p:nvSpPr>
        <p:spPr>
          <a:xfrm>
            <a:off x="7874000" y="4800600"/>
            <a:ext cx="3966983" cy="707886"/>
          </a:xfrm>
          <a:prstGeom prst="rect">
            <a:avLst/>
          </a:prstGeom>
          <a:noFill/>
        </p:spPr>
        <p:txBody>
          <a:bodyPr wrap="none" rtlCol="0">
            <a:spAutoFit/>
          </a:bodyPr>
          <a:lstStyle/>
          <a:p>
            <a:r>
              <a:rPr lang="fr-FR" sz="2000" b="1" dirty="0"/>
              <a:t>Vous pouvez modéliser des espaces</a:t>
            </a:r>
          </a:p>
          <a:p>
            <a:r>
              <a:rPr lang="fr-FR" sz="2000" b="1" dirty="0"/>
              <a:t>dans Google </a:t>
            </a:r>
            <a:r>
              <a:rPr lang="fr-FR" sz="2000" b="1" dirty="0" err="1"/>
              <a:t>Sketchup</a:t>
            </a:r>
            <a:endParaRPr lang="fr-FR" sz="2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092199" y="835245"/>
            <a:ext cx="10609643" cy="7721600"/>
          </a:xfrm>
          <a:prstGeom prst="rect">
            <a:avLst/>
          </a:prstGeom>
          <a:blipFill>
            <a:blip r:embed="rId2" cstate="print"/>
            <a:stretch>
              <a:fillRect l="-1148" r="-1"/>
            </a:stretch>
          </a:blipFill>
        </p:spPr>
        <p:txBody>
          <a:bodyPr wrap="square" lIns="0" tIns="0" rIns="0" bIns="0" rtlCol="0"/>
          <a:lstStyle/>
          <a:p>
            <a:endParaRPr/>
          </a:p>
        </p:txBody>
      </p:sp>
      <p:sp>
        <p:nvSpPr>
          <p:cNvPr id="5" name="object 5"/>
          <p:cNvSpPr/>
          <p:nvPr/>
        </p:nvSpPr>
        <p:spPr>
          <a:xfrm>
            <a:off x="2463800" y="5715000"/>
            <a:ext cx="2139227" cy="2146257"/>
          </a:xfrm>
          <a:prstGeom prst="rect">
            <a:avLst/>
          </a:prstGeom>
          <a:blipFill>
            <a:blip r:embed="rId3" cstate="print"/>
            <a:stretch>
              <a:fillRect/>
            </a:stretch>
          </a:blipFill>
        </p:spPr>
        <p:txBody>
          <a:bodyPr wrap="square" lIns="0" tIns="0" rIns="0" bIns="0" rtlCol="0"/>
          <a:lstStyle/>
          <a:p>
            <a:endParaRPr/>
          </a:p>
        </p:txBody>
      </p:sp>
      <p:sp>
        <p:nvSpPr>
          <p:cNvPr id="6" name="ZoneTexte 5">
            <a:extLst>
              <a:ext uri="{FF2B5EF4-FFF2-40B4-BE49-F238E27FC236}">
                <a16:creationId xmlns:a16="http://schemas.microsoft.com/office/drawing/2014/main" id="{C3B1720C-E654-0F4F-9841-DD61E00499E5}"/>
              </a:ext>
            </a:extLst>
          </p:cNvPr>
          <p:cNvSpPr txBox="1"/>
          <p:nvPr/>
        </p:nvSpPr>
        <p:spPr>
          <a:xfrm>
            <a:off x="6731000" y="835245"/>
            <a:ext cx="5195507" cy="923330"/>
          </a:xfrm>
          <a:prstGeom prst="rect">
            <a:avLst/>
          </a:prstGeom>
          <a:solidFill>
            <a:schemeClr val="bg1"/>
          </a:solidFill>
        </p:spPr>
        <p:txBody>
          <a:bodyPr wrap="square" rtlCol="0">
            <a:spAutoFit/>
          </a:bodyPr>
          <a:lstStyle/>
          <a:p>
            <a:pPr algn="ctr"/>
            <a:r>
              <a:rPr lang="fr-FR" b="1" dirty="0"/>
              <a:t>Des silhouettes de personnages donneront l’échelle de votre travail. Par exemple, dans le cas d’installation, in situ ou pas.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439160" y="762000"/>
            <a:ext cx="9035040" cy="82296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7112000" y="762000"/>
            <a:ext cx="4921250" cy="574040"/>
          </a:xfrm>
          <a:prstGeom prst="rect">
            <a:avLst/>
          </a:prstGeom>
        </p:spPr>
        <p:txBody>
          <a:bodyPr vert="horz" wrap="square" lIns="0" tIns="12700" rIns="0" bIns="0" rtlCol="0">
            <a:spAutoFit/>
          </a:bodyPr>
          <a:lstStyle/>
          <a:p>
            <a:pPr marL="12700">
              <a:lnSpc>
                <a:spcPct val="100000"/>
              </a:lnSpc>
              <a:spcBef>
                <a:spcPts val="100"/>
              </a:spcBef>
              <a:tabLst>
                <a:tab pos="1731645" algn="l"/>
                <a:tab pos="2392045" algn="l"/>
                <a:tab pos="4094479" algn="l"/>
              </a:tabLst>
            </a:pPr>
            <a:r>
              <a:rPr sz="3600" dirty="0">
                <a:latin typeface="Helvetica-Light"/>
                <a:cs typeface="Helvetica-Light"/>
              </a:rPr>
              <a:t>C</a:t>
            </a:r>
            <a:r>
              <a:rPr sz="3600" spc="-65" dirty="0">
                <a:latin typeface="Helvetica-Light"/>
                <a:cs typeface="Helvetica-Light"/>
              </a:rPr>
              <a:t>r</a:t>
            </a:r>
            <a:r>
              <a:rPr sz="3600" dirty="0">
                <a:latin typeface="Helvetica-Light"/>
                <a:cs typeface="Helvetica-Light"/>
              </a:rPr>
              <a:t>oquis	de	</a:t>
            </a:r>
            <a:r>
              <a:rPr sz="3600" b="1" dirty="0">
                <a:latin typeface="Helvetica-Light"/>
                <a:cs typeface="Helvetica-Light"/>
              </a:rPr>
              <a:t>Shigeru	Ban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7800" y="127000"/>
            <a:ext cx="12649200" cy="94995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576988" y="3959960"/>
            <a:ext cx="860472" cy="88505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1200" y="710980"/>
            <a:ext cx="5791200" cy="6156814"/>
          </a:xfrm>
          <a:prstGeom prst="rect">
            <a:avLst/>
          </a:prstGeom>
        </p:spPr>
        <p:txBody>
          <a:bodyPr vert="horz" wrap="square" lIns="0" tIns="13970" rIns="0" bIns="0" rtlCol="0">
            <a:spAutoFit/>
          </a:bodyPr>
          <a:lstStyle/>
          <a:p>
            <a:pPr marL="1403350">
              <a:lnSpc>
                <a:spcPts val="4340"/>
              </a:lnSpc>
              <a:spcBef>
                <a:spcPts val="110"/>
              </a:spcBef>
            </a:pPr>
            <a:r>
              <a:rPr sz="3650" b="1" spc="-10" dirty="0">
                <a:latin typeface="Helvetica"/>
                <a:cs typeface="Helvetica"/>
              </a:rPr>
              <a:t>CHRISTO</a:t>
            </a:r>
            <a:r>
              <a:rPr lang="fr-FR" sz="3650" b="1" spc="-10" dirty="0">
                <a:latin typeface="Helvetica"/>
                <a:cs typeface="Helvetica"/>
              </a:rPr>
              <a:t> </a:t>
            </a:r>
            <a:endParaRPr sz="3650" dirty="0">
              <a:latin typeface="Helvetica"/>
              <a:cs typeface="Helvetica"/>
            </a:endParaRPr>
          </a:p>
          <a:p>
            <a:pPr marL="12065" marR="5080" algn="ctr">
              <a:lnSpc>
                <a:spcPts val="4300"/>
              </a:lnSpc>
              <a:spcBef>
                <a:spcPts val="170"/>
              </a:spcBef>
            </a:pPr>
            <a:r>
              <a:rPr sz="3650" spc="0" dirty="0">
                <a:latin typeface="Helvetica-Light"/>
                <a:cs typeface="Helvetica-Light"/>
              </a:rPr>
              <a:t>pseudo </a:t>
            </a:r>
            <a:r>
              <a:rPr sz="3650" dirty="0">
                <a:latin typeface="Helvetica-Light"/>
                <a:cs typeface="Helvetica-Light"/>
              </a:rPr>
              <a:t>qui </a:t>
            </a:r>
            <a:r>
              <a:rPr sz="3650" spc="-15" dirty="0">
                <a:latin typeface="Helvetica-Light"/>
                <a:cs typeface="Helvetica-Light"/>
              </a:rPr>
              <a:t>regroupe</a:t>
            </a:r>
            <a:r>
              <a:rPr sz="3650" spc="-60" dirty="0">
                <a:latin typeface="Helvetica-Light"/>
                <a:cs typeface="Helvetica-Light"/>
              </a:rPr>
              <a:t> </a:t>
            </a:r>
            <a:r>
              <a:rPr sz="3650" dirty="0">
                <a:latin typeface="Helvetica-Light"/>
                <a:cs typeface="Helvetica-Light"/>
              </a:rPr>
              <a:t>le  </a:t>
            </a:r>
            <a:r>
              <a:rPr sz="3650" spc="0" dirty="0">
                <a:latin typeface="Helvetica-Light"/>
                <a:cs typeface="Helvetica-Light"/>
              </a:rPr>
              <a:t>couple </a:t>
            </a:r>
            <a:r>
              <a:rPr sz="3650" spc="5" dirty="0">
                <a:latin typeface="Helvetica-Light"/>
                <a:cs typeface="Helvetica-Light"/>
              </a:rPr>
              <a:t>d’artistes  </a:t>
            </a:r>
            <a:r>
              <a:rPr sz="3650" dirty="0">
                <a:latin typeface="Helvetica-Light"/>
                <a:cs typeface="Helvetica-Light"/>
              </a:rPr>
              <a:t>contemporains, Christo  et </a:t>
            </a:r>
            <a:r>
              <a:rPr sz="3650" spc="0" dirty="0">
                <a:latin typeface="Helvetica-Light"/>
                <a:cs typeface="Helvetica-Light"/>
              </a:rPr>
              <a:t>Jeanne-Claude,  </a:t>
            </a:r>
            <a:r>
              <a:rPr sz="3650" spc="-5" dirty="0">
                <a:latin typeface="Helvetica-Light"/>
                <a:cs typeface="Helvetica-Light"/>
              </a:rPr>
              <a:t>réalisant </a:t>
            </a:r>
            <a:r>
              <a:rPr sz="3650" spc="0" dirty="0">
                <a:latin typeface="Helvetica-Light"/>
                <a:cs typeface="Helvetica-Light"/>
              </a:rPr>
              <a:t>des </a:t>
            </a:r>
            <a:r>
              <a:rPr sz="3650" spc="-5" dirty="0">
                <a:latin typeface="Helvetica-Light"/>
                <a:cs typeface="Helvetica-Light"/>
              </a:rPr>
              <a:t>oeuvres  </a:t>
            </a:r>
            <a:r>
              <a:rPr sz="3650" b="1" i="1" spc="0" dirty="0">
                <a:latin typeface="Helvetica-BoldOblique"/>
                <a:cs typeface="Helvetica-BoldOblique"/>
              </a:rPr>
              <a:t>IN</a:t>
            </a:r>
            <a:r>
              <a:rPr sz="3650" b="1" i="1" spc="-10" dirty="0">
                <a:latin typeface="Helvetica-BoldOblique"/>
                <a:cs typeface="Helvetica-BoldOblique"/>
              </a:rPr>
              <a:t> </a:t>
            </a:r>
            <a:r>
              <a:rPr sz="3650" b="1" i="1" spc="0" dirty="0">
                <a:latin typeface="Helvetica-BoldOblique"/>
                <a:cs typeface="Helvetica-BoldOblique"/>
              </a:rPr>
              <a:t>SITU</a:t>
            </a:r>
            <a:endParaRPr lang="fr-FR" sz="3650" b="1" i="1" spc="0" dirty="0">
              <a:latin typeface="Helvetica-BoldOblique"/>
              <a:cs typeface="Helvetica-BoldOblique"/>
            </a:endParaRPr>
          </a:p>
          <a:p>
            <a:pPr marL="12065" marR="5080" algn="ctr">
              <a:lnSpc>
                <a:spcPts val="4300"/>
              </a:lnSpc>
              <a:spcBef>
                <a:spcPts val="170"/>
              </a:spcBef>
            </a:pPr>
            <a:endParaRPr lang="fr-FR" sz="3650" b="1" i="1" dirty="0">
              <a:latin typeface="Helvetica-BoldOblique"/>
              <a:cs typeface="Helvetica-BoldOblique"/>
            </a:endParaRPr>
          </a:p>
          <a:p>
            <a:pPr marL="12065" marR="5080" algn="ctr">
              <a:lnSpc>
                <a:spcPts val="4300"/>
              </a:lnSpc>
              <a:spcBef>
                <a:spcPts val="170"/>
              </a:spcBef>
            </a:pPr>
            <a:r>
              <a:rPr lang="fr-FR" sz="3650" b="1" i="1" dirty="0">
                <a:latin typeface="Helvetica-BoldOblique"/>
                <a:cs typeface="Helvetica-BoldOblique"/>
              </a:rPr>
              <a:t>Christo et Jeanne-Claude sont un couple d’artistes travaillant en collaboration </a:t>
            </a:r>
            <a:endParaRPr sz="3650" dirty="0">
              <a:latin typeface="Helvetica-BoldOblique"/>
              <a:cs typeface="Helvetica-BoldOblique"/>
            </a:endParaRPr>
          </a:p>
        </p:txBody>
      </p:sp>
      <p:sp>
        <p:nvSpPr>
          <p:cNvPr id="3" name="object 3"/>
          <p:cNvSpPr txBox="1"/>
          <p:nvPr/>
        </p:nvSpPr>
        <p:spPr>
          <a:xfrm>
            <a:off x="1031875" y="7391400"/>
            <a:ext cx="5149850" cy="1478280"/>
          </a:xfrm>
          <a:prstGeom prst="rect">
            <a:avLst/>
          </a:prstGeom>
        </p:spPr>
        <p:txBody>
          <a:bodyPr vert="horz" wrap="square" lIns="0" tIns="33019" rIns="0" bIns="0" rtlCol="0">
            <a:spAutoFit/>
          </a:bodyPr>
          <a:lstStyle/>
          <a:p>
            <a:pPr marL="12065" marR="5080" algn="ctr">
              <a:lnSpc>
                <a:spcPts val="3800"/>
              </a:lnSpc>
              <a:spcBef>
                <a:spcPts val="259"/>
              </a:spcBef>
            </a:pPr>
            <a:r>
              <a:rPr sz="3200" dirty="0">
                <a:latin typeface="Helvetica-Light"/>
                <a:cs typeface="Helvetica-Light"/>
              </a:rPr>
              <a:t>In SITU = dans le site,</a:t>
            </a:r>
            <a:r>
              <a:rPr sz="3200" spc="-90" dirty="0">
                <a:latin typeface="Helvetica-Light"/>
                <a:cs typeface="Helvetica-Light"/>
              </a:rPr>
              <a:t> </a:t>
            </a:r>
            <a:r>
              <a:rPr sz="3200" dirty="0">
                <a:latin typeface="Helvetica-Light"/>
                <a:cs typeface="Helvetica-Light"/>
              </a:rPr>
              <a:t>sur</a:t>
            </a:r>
            <a:r>
              <a:rPr sz="3200" spc="-15" dirty="0">
                <a:latin typeface="Helvetica-Light"/>
                <a:cs typeface="Helvetica-Light"/>
              </a:rPr>
              <a:t> </a:t>
            </a:r>
            <a:r>
              <a:rPr sz="3200" dirty="0">
                <a:latin typeface="Helvetica-Light"/>
                <a:cs typeface="Helvetica-Light"/>
              </a:rPr>
              <a:t>le  lieu même et en fonction de  celui-ci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718300" y="635000"/>
            <a:ext cx="5334000" cy="8229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858471" y="144311"/>
            <a:ext cx="3522059" cy="444046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858471" y="4823314"/>
            <a:ext cx="3522059" cy="451336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096000" y="8915400"/>
            <a:ext cx="6375400" cy="711200"/>
          </a:xfrm>
          <a:custGeom>
            <a:avLst/>
            <a:gdLst/>
            <a:ahLst/>
            <a:cxnLst/>
            <a:rect l="l" t="t" r="r" b="b"/>
            <a:pathLst>
              <a:path w="6375400" h="711200">
                <a:moveTo>
                  <a:pt x="0" y="0"/>
                </a:moveTo>
                <a:lnTo>
                  <a:pt x="6375400" y="0"/>
                </a:lnTo>
                <a:lnTo>
                  <a:pt x="6375400" y="711200"/>
                </a:lnTo>
                <a:lnTo>
                  <a:pt x="0" y="711200"/>
                </a:lnTo>
                <a:lnTo>
                  <a:pt x="0" y="0"/>
                </a:lnTo>
                <a:close/>
              </a:path>
            </a:pathLst>
          </a:custGeom>
          <a:solidFill>
            <a:srgbClr val="878B8F"/>
          </a:solidFill>
        </p:spPr>
        <p:txBody>
          <a:bodyPr wrap="square" lIns="0" tIns="0" rIns="0" bIns="0" rtlCol="0"/>
          <a:lstStyle/>
          <a:p>
            <a:endParaRPr/>
          </a:p>
        </p:txBody>
      </p:sp>
      <p:sp>
        <p:nvSpPr>
          <p:cNvPr id="6" name="object 6"/>
          <p:cNvSpPr txBox="1"/>
          <p:nvPr/>
        </p:nvSpPr>
        <p:spPr>
          <a:xfrm>
            <a:off x="6174740" y="8945881"/>
            <a:ext cx="6217920" cy="635000"/>
          </a:xfrm>
          <a:prstGeom prst="rect">
            <a:avLst/>
          </a:prstGeom>
        </p:spPr>
        <p:txBody>
          <a:bodyPr vert="horz" wrap="square" lIns="0" tIns="12700" rIns="0" bIns="0" rtlCol="0">
            <a:spAutoFit/>
          </a:bodyPr>
          <a:lstStyle/>
          <a:p>
            <a:pPr algn="ctr">
              <a:lnSpc>
                <a:spcPct val="100000"/>
              </a:lnSpc>
              <a:spcBef>
                <a:spcPts val="100"/>
              </a:spcBef>
            </a:pPr>
            <a:r>
              <a:rPr sz="2000" dirty="0">
                <a:solidFill>
                  <a:srgbClr val="FFFFFF"/>
                </a:solidFill>
                <a:latin typeface="Helvetica-Light"/>
                <a:cs typeface="Helvetica-Light"/>
              </a:rPr>
              <a:t>5 600 </a:t>
            </a:r>
            <a:r>
              <a:rPr sz="2000" spc="-10" dirty="0">
                <a:solidFill>
                  <a:srgbClr val="FFFFFF"/>
                </a:solidFill>
                <a:latin typeface="Helvetica-Light"/>
                <a:cs typeface="Helvetica-Light"/>
              </a:rPr>
              <a:t>mètres </a:t>
            </a:r>
            <a:r>
              <a:rPr sz="2000" dirty="0">
                <a:solidFill>
                  <a:srgbClr val="FFFFFF"/>
                </a:solidFill>
                <a:latin typeface="Helvetica-Light"/>
                <a:cs typeface="Helvetica-Light"/>
              </a:rPr>
              <a:t>cube d’air sont enveloppés de</a:t>
            </a:r>
            <a:r>
              <a:rPr sz="2000" spc="-70" dirty="0">
                <a:solidFill>
                  <a:srgbClr val="FFFFFF"/>
                </a:solidFill>
                <a:latin typeface="Helvetica-Light"/>
                <a:cs typeface="Helvetica-Light"/>
              </a:rPr>
              <a:t> </a:t>
            </a:r>
            <a:r>
              <a:rPr sz="2000" dirty="0">
                <a:solidFill>
                  <a:srgbClr val="FFFFFF"/>
                </a:solidFill>
                <a:latin typeface="Helvetica-Light"/>
                <a:cs typeface="Helvetica-Light"/>
              </a:rPr>
              <a:t>plastique.</a:t>
            </a:r>
            <a:endParaRPr sz="2000">
              <a:latin typeface="Helvetica-Light"/>
              <a:cs typeface="Helvetica-Light"/>
            </a:endParaRPr>
          </a:p>
          <a:p>
            <a:pPr algn="ctr">
              <a:lnSpc>
                <a:spcPct val="100000"/>
              </a:lnSpc>
            </a:pPr>
            <a:r>
              <a:rPr sz="2000" b="1" u="sng" spc="-5" dirty="0">
                <a:solidFill>
                  <a:srgbClr val="FFFFFF"/>
                </a:solidFill>
                <a:uFill>
                  <a:solidFill>
                    <a:srgbClr val="FFFFFF"/>
                  </a:solidFill>
                </a:uFill>
                <a:latin typeface="Helvetica"/>
                <a:cs typeface="Helvetica"/>
              </a:rPr>
              <a:t>5600 Cubicmeter </a:t>
            </a:r>
            <a:r>
              <a:rPr sz="2000" b="1" u="sng" dirty="0">
                <a:solidFill>
                  <a:srgbClr val="FFFFFF"/>
                </a:solidFill>
                <a:uFill>
                  <a:solidFill>
                    <a:srgbClr val="FFFFFF"/>
                  </a:solidFill>
                </a:uFill>
                <a:latin typeface="Helvetica"/>
                <a:cs typeface="Helvetica"/>
              </a:rPr>
              <a:t>Package, documenta </a:t>
            </a:r>
            <a:r>
              <a:rPr sz="2000" b="1" u="sng" spc="-65" dirty="0">
                <a:solidFill>
                  <a:srgbClr val="FFFFFF"/>
                </a:solidFill>
                <a:uFill>
                  <a:solidFill>
                    <a:srgbClr val="FFFFFF"/>
                  </a:solidFill>
                </a:uFill>
                <a:latin typeface="Helvetica"/>
                <a:cs typeface="Helvetica"/>
              </a:rPr>
              <a:t>IV,</a:t>
            </a:r>
            <a:r>
              <a:rPr sz="2000" b="1" u="sng" spc="-55" dirty="0">
                <a:solidFill>
                  <a:srgbClr val="FFFFFF"/>
                </a:solidFill>
                <a:uFill>
                  <a:solidFill>
                    <a:srgbClr val="FFFFFF"/>
                  </a:solidFill>
                </a:uFill>
                <a:latin typeface="Helvetica"/>
                <a:cs typeface="Helvetica"/>
              </a:rPr>
              <a:t> </a:t>
            </a:r>
            <a:r>
              <a:rPr sz="2000" b="1" u="sng" spc="-5" dirty="0">
                <a:solidFill>
                  <a:srgbClr val="FFFFFF"/>
                </a:solidFill>
                <a:uFill>
                  <a:solidFill>
                    <a:srgbClr val="FFFFFF"/>
                  </a:solidFill>
                </a:uFill>
                <a:latin typeface="Helvetica"/>
                <a:cs typeface="Helvetica"/>
              </a:rPr>
              <a:t>Kassel</a:t>
            </a:r>
            <a:endParaRPr sz="2000">
              <a:latin typeface="Helvetica"/>
              <a:cs typeface="Helvetic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403</TotalTime>
  <Words>387</Words>
  <Application>Microsoft Office PowerPoint</Application>
  <PresentationFormat>Personnalisé</PresentationFormat>
  <Paragraphs>44</Paragraphs>
  <Slides>25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25</vt:i4>
      </vt:variant>
    </vt:vector>
  </HeadingPairs>
  <TitlesOfParts>
    <vt:vector size="31" baseType="lpstr">
      <vt:lpstr>Arial</vt:lpstr>
      <vt:lpstr>Calibri</vt:lpstr>
      <vt:lpstr>Helvetica</vt:lpstr>
      <vt:lpstr>Helvetica-BoldOblique</vt:lpstr>
      <vt:lpstr>Helvetica-Light</vt:lpstr>
      <vt:lpstr>Office Theme</vt:lpstr>
      <vt:lpstr>Comment réaliser une planche de projet ?</vt:lpstr>
      <vt:lpstr>Votre planche de projet doit mêler des croquis annotés, des informations techniques (dimensions, matériaux utilisés), des recherches (matières, opérations plastiques, outils variés…), des explications…  Elle doit rendre compte visuellement de votre intention artistique.  Elle doit être claire et plastiquement pensée (mise en page, soin, complexité de ce qui est montré…).  Elle doit être le fruit d’au moins 10 h de travail et sur format raisin </vt:lpstr>
      <vt:lpstr>Rendre compte  de son projet  sous forme de  croquis!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croquischristo.key</dc:title>
  <dc:creator>CARMONA ILONA</dc:creator>
  <cp:lastModifiedBy>i.carmona</cp:lastModifiedBy>
  <cp:revision>3</cp:revision>
  <dcterms:created xsi:type="dcterms:W3CDTF">2018-09-18T11:12:25Z</dcterms:created>
  <dcterms:modified xsi:type="dcterms:W3CDTF">2020-12-04T12:51:17Z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2014-09-14T00:00:00Z</vt:filetime>
  </property>
  <property fmtid="{D5CDD505-2E9C-101B-9397-08002B2CF9AE}" pid="3" name="Creator">
    <vt:lpwstr>Keynote</vt:lpwstr>
  </property>
  <property fmtid="{D5CDD505-2E9C-101B-9397-08002B2CF9AE}" pid="4" name="LastSaved">
    <vt:filetime>2018-09-18T00:00:00Z</vt:filetime>
  </property>
</Properties>
</file>